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7" r:id="rId2"/>
    <p:sldId id="398" r:id="rId3"/>
    <p:sldId id="446" r:id="rId4"/>
    <p:sldId id="445" r:id="rId5"/>
    <p:sldId id="453" r:id="rId6"/>
    <p:sldId id="447" r:id="rId7"/>
    <p:sldId id="456" r:id="rId8"/>
    <p:sldId id="448" r:id="rId9"/>
    <p:sldId id="449" r:id="rId10"/>
    <p:sldId id="450" r:id="rId11"/>
    <p:sldId id="451" r:id="rId12"/>
    <p:sldId id="452" r:id="rId13"/>
    <p:sldId id="457" r:id="rId14"/>
    <p:sldId id="454" r:id="rId15"/>
    <p:sldId id="455" r:id="rId16"/>
    <p:sldId id="458" r:id="rId17"/>
    <p:sldId id="459" r:id="rId18"/>
    <p:sldId id="460" r:id="rId19"/>
    <p:sldId id="461" r:id="rId20"/>
    <p:sldId id="462" r:id="rId21"/>
    <p:sldId id="464" r:id="rId22"/>
    <p:sldId id="46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1" autoAdjust="0"/>
    <p:restoredTop sz="94660"/>
  </p:normalViewPr>
  <p:slideViewPr>
    <p:cSldViewPr snapToGrid="0">
      <p:cViewPr varScale="1">
        <p:scale>
          <a:sx n="76" d="100"/>
          <a:sy n="76" d="100"/>
        </p:scale>
        <p:origin x="7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EFA639-AD7E-4399-A505-D7432A170FE8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ED7C0B-0167-4C1A-9423-F24C6D22B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44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밑밥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US"/>
              <a:pPr lvl="0"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10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614572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475684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471936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9279318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564041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509112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097971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459600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485490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19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04016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69078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20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764067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21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9583814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22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69840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466747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11026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41975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6451908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554755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85889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9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18282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FA076-99EA-4A82-34D4-EC2A33AAC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F71B3A-6B5C-0E2A-8792-BCF2AA6DE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91947-3C1A-0BA5-E4ED-36C1F1A1B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7DB86-4811-6E4D-DC95-48887C37E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6DA8A-724B-AD4C-C1CE-E68EA446E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20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62F8D-27A4-8157-DF14-D6D9E226E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73BB75-12A3-F3FF-2CD9-19895109D9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67222-6217-CA5E-4746-FECD4933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12DFB-7BAA-85F6-A979-30A6EB17C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3E492-3104-18FD-8058-3F0F33497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895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D0E36C-6BA3-51F6-524E-A6A4BAF1D7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5DC4E5-2B1B-D6E4-235E-BEEC7C75A3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12B1AD-A7BE-3C5A-C247-CD9B62520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9090E-5279-E1DA-DD46-62A2051BA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841611-5E0A-3512-92FE-286806928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38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7BD6E-C687-1375-3D6C-B8B032CE1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43E2E-D442-C568-D2CF-F064A8EA5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19366-493B-615A-4051-FB25B06DE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B7D0C-88D6-EF53-235A-EA3E05E47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C7D27-CDC1-6137-7ACE-31E05F826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8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79076-70B9-6E07-2A07-6F3FB9460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00D3B-C429-494E-35F9-0753F87F8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BC64C-E121-CE94-3E56-9834B8231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1A548-7F85-0EA1-82E9-ABC26797D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5C0B7-9E89-0809-C3F9-2AA23C0BE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423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92575-F6E3-A940-5850-0BD103E5F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735B1-6CA3-855A-DD68-2181E81F01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EAA549-4074-6FC6-5681-67E7590265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A5C33-EC72-3415-D1CA-E0DCF9BE2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7C879D-AAB1-6271-C686-E8118BE0D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D6C18-88D6-3106-7917-8DA78A0A9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372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93342-763B-FA90-C9FA-41157AF1C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F4268E-88F6-DC70-DCBD-8A340565B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574463-F2F2-2F00-FA59-79C19CF259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800FF8-BD1C-DCDF-CBCA-D51272F9B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0AE48A-030D-ED68-B27E-D27B16443F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E680DB-9CDF-F89D-8AA0-02D92F29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42DBAA-7827-10F1-3F13-68B106349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2B13D0-1480-536D-3638-B96D3D35F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057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B9B6F-D1A6-1D8C-4738-6CCC82195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272FEB-C575-3C80-9AD6-7B8352DB0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C0A8F2-5136-C2D6-121E-A7B032490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E23F91-5DCB-3450-1DE1-6D021D1C7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8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120AD0-C609-D0F7-6F9C-520B92990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FDC203-FF81-3106-1411-6C453EDAD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8F62-5C75-F3B5-D150-0900D469E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061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14DBF-2593-1C4E-434B-D9B328E98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A7A5B-09D8-D261-3AF0-D320AE1F8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FA916E-B508-4940-AE0F-3A9589B6A5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DEAB6F-387D-03F7-CBE8-6514CA3F4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37D958-560D-4156-FD1B-947D4B265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7EC82-D710-9F75-053B-C86FA8314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11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877D9-9560-4D3C-EE5E-7EADEADA1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73E9F4-9E44-23E4-1593-D50AA4A69B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3D82A-7007-DF96-91D2-564E9ABB2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E6CE7-3947-0AF5-8CEA-3E2388A47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738C00-C047-905E-02E5-5959B1770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AA993-E1CE-1567-4F06-45D8D8B87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33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F2071A-0FDB-967F-ADC6-70BDF712B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66529-2E54-E4F9-7B61-FCC6091E7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416F14-AFA8-8A1A-B3F4-89DE2443E6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33D20-64DD-4104-8733-D618814C6B97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E1B49-F808-4EFE-6F46-F9D3BDCD78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A682-9686-A4A2-16C3-541E44CA27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153FF-9CFE-47FC-81DB-23480F18D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36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4E8AAA2E-604D-FA4A-B6E0-A38BA5DA262C}"/>
              </a:ext>
            </a:extLst>
          </p:cNvPr>
          <p:cNvGrpSpPr/>
          <p:nvPr/>
        </p:nvGrpSpPr>
        <p:grpSpPr>
          <a:xfrm>
            <a:off x="846310" y="2373824"/>
            <a:ext cx="10712611" cy="2498216"/>
            <a:chOff x="804283" y="3990838"/>
            <a:chExt cx="10712611" cy="1836220"/>
          </a:xfrm>
        </p:grpSpPr>
        <p:cxnSp>
          <p:nvCxnSpPr>
            <p:cNvPr id="6" name="직선 연결선[R] 5">
              <a:extLst>
                <a:ext uri="{FF2B5EF4-FFF2-40B4-BE49-F238E27FC236}">
                  <a16:creationId xmlns:a16="http://schemas.microsoft.com/office/drawing/2014/main" id="{D260D9F4-53D9-C546-ABD0-6B2DB971826C}"/>
                </a:ext>
              </a:extLst>
            </p:cNvPr>
            <p:cNvCxnSpPr>
              <a:cxnSpLocks/>
            </p:cNvCxnSpPr>
            <p:nvPr/>
          </p:nvCxnSpPr>
          <p:spPr>
            <a:xfrm>
              <a:off x="804283" y="4397276"/>
              <a:ext cx="10527398" cy="0"/>
            </a:xfrm>
            <a:prstGeom prst="line">
              <a:avLst/>
            </a:prstGeom>
            <a:ln w="38100">
              <a:solidFill>
                <a:srgbClr val="A0332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2A51BC7-14CF-6F48-BF75-BE8B8B9881A5}"/>
                </a:ext>
              </a:extLst>
            </p:cNvPr>
            <p:cNvSpPr txBox="1"/>
            <p:nvPr/>
          </p:nvSpPr>
          <p:spPr>
            <a:xfrm>
              <a:off x="804283" y="3990838"/>
              <a:ext cx="10712611" cy="3845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2800" b="1" dirty="0" err="1"/>
                <a:t>StyleGAN</a:t>
              </a:r>
              <a:r>
                <a:rPr kumimoji="1" lang="en-US" altLang="ko-Kore-KR" sz="2800" b="1" dirty="0"/>
                <a:t>/StyleGAN2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94DF41C-9AF5-F84C-A87A-7342F34147CA}"/>
                </a:ext>
              </a:extLst>
            </p:cNvPr>
            <p:cNvSpPr txBox="1"/>
            <p:nvPr/>
          </p:nvSpPr>
          <p:spPr>
            <a:xfrm>
              <a:off x="8765017" y="4962899"/>
              <a:ext cx="2566664" cy="864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kumimoji="1" lang="ko-KR" altLang="en-US" sz="2000" b="1" dirty="0" err="1"/>
                <a:t>문학준</a:t>
              </a:r>
              <a:endParaRPr kumimoji="1" lang="en-US" altLang="ko-KR" sz="2000" b="1" dirty="0"/>
            </a:p>
            <a:p>
              <a:pPr algn="r">
                <a:lnSpc>
                  <a:spcPct val="120000"/>
                </a:lnSpc>
              </a:pPr>
              <a:r>
                <a:rPr kumimoji="1" lang="en-US" altLang="ko-KR" sz="2000" dirty="0"/>
                <a:t>gloriel621@g.skku.edu</a:t>
              </a:r>
            </a:p>
            <a:p>
              <a:pPr algn="r">
                <a:lnSpc>
                  <a:spcPct val="120000"/>
                </a:lnSpc>
              </a:pPr>
              <a:r>
                <a:rPr kumimoji="1" lang="en-US" altLang="ko-Kore-KR" sz="2000" dirty="0"/>
                <a:t>23.05.2023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>
            <a:extLst>
              <a:ext uri="{FF2B5EF4-FFF2-40B4-BE49-F238E27FC236}">
                <a16:creationId xmlns:a16="http://schemas.microsoft.com/office/drawing/2014/main" id="{1F908483-72E3-4991-D72A-29A0777B9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1469" y="1346911"/>
            <a:ext cx="4426681" cy="5095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0F2091-BA3E-2EC5-7D88-DFD8F5FDFD1E}"/>
              </a:ext>
            </a:extLst>
          </p:cNvPr>
          <p:cNvSpPr txBox="1"/>
          <p:nvPr/>
        </p:nvSpPr>
        <p:spPr>
          <a:xfrm>
            <a:off x="622687" y="1619184"/>
            <a:ext cx="6096000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2800" b="1" i="0" dirty="0">
                <a:effectLst/>
                <a:latin typeface="Noto Sans Demilight"/>
              </a:rPr>
              <a:t>Initial input</a:t>
            </a:r>
          </a:p>
          <a:p>
            <a:pPr algn="l"/>
            <a:endParaRPr lang="ko-KR" altLang="en-US" b="0" i="0" dirty="0">
              <a:effectLst/>
              <a:latin typeface="Noto Sans KR"/>
            </a:endParaRPr>
          </a:p>
          <a:p>
            <a:pPr algn="l"/>
            <a:r>
              <a:rPr lang="en-US" altLang="ko-KR" b="0" i="0" dirty="0">
                <a:effectLst/>
                <a:latin typeface="Noto Sans Demilight"/>
              </a:rPr>
              <a:t>Generator</a:t>
            </a:r>
            <a:r>
              <a:rPr lang="ko-KR" altLang="en-US" b="0" i="0" dirty="0">
                <a:effectLst/>
                <a:latin typeface="Noto Sans Demilight"/>
              </a:rPr>
              <a:t>의 </a:t>
            </a:r>
            <a:r>
              <a:rPr lang="en-US" altLang="ko-KR" b="0" i="0" dirty="0">
                <a:effectLst/>
                <a:latin typeface="Noto Sans Demilight"/>
              </a:rPr>
              <a:t>input</a:t>
            </a:r>
            <a:r>
              <a:rPr lang="ko-KR" altLang="en-US" b="0" i="0" dirty="0">
                <a:effectLst/>
                <a:latin typeface="Noto Sans Demilight"/>
              </a:rPr>
              <a:t>으로 </a:t>
            </a:r>
            <a:r>
              <a:rPr lang="en-US" altLang="ko-KR" b="0" i="0" dirty="0">
                <a:effectLst/>
                <a:latin typeface="Noto Sans Demilight"/>
              </a:rPr>
              <a:t>constant</a:t>
            </a:r>
            <a:r>
              <a:rPr lang="ko-KR" altLang="en-US" b="0" i="0" dirty="0">
                <a:effectLst/>
                <a:latin typeface="Noto Sans Demilight"/>
              </a:rPr>
              <a:t>를 넣고</a:t>
            </a:r>
            <a:r>
              <a:rPr lang="en-US" altLang="ko-KR" b="0" i="0" dirty="0">
                <a:effectLst/>
                <a:latin typeface="Noto Sans Demilight"/>
              </a:rPr>
              <a:t>, </a:t>
            </a:r>
            <a:r>
              <a:rPr lang="ko-KR" altLang="en-US" b="0" i="0" dirty="0">
                <a:effectLst/>
                <a:latin typeface="Noto Sans Demilight"/>
              </a:rPr>
              <a:t>레이어의 중간에 </a:t>
            </a:r>
            <a:r>
              <a:rPr lang="en-US" altLang="ko-KR" dirty="0">
                <a:latin typeface="Noto Sans Demilight"/>
              </a:rPr>
              <a:t>latent vector W</a:t>
            </a:r>
            <a:r>
              <a:rPr lang="ko-KR" altLang="en-US" dirty="0">
                <a:latin typeface="Noto Sans Demilight"/>
              </a:rPr>
              <a:t>를 </a:t>
            </a:r>
            <a:r>
              <a:rPr lang="ko-KR" altLang="en-US" dirty="0" err="1">
                <a:latin typeface="Noto Sans Demilight"/>
              </a:rPr>
              <a:t>넣어줌</a:t>
            </a:r>
            <a:r>
              <a:rPr lang="en-US" altLang="ko-KR" dirty="0">
                <a:latin typeface="Noto Sans Demilight"/>
              </a:rPr>
              <a:t>.</a:t>
            </a:r>
            <a:r>
              <a:rPr lang="en-US" altLang="ko-KR" b="0" i="0" dirty="0">
                <a:effectLst/>
                <a:latin typeface="Noto Sans Demilight"/>
              </a:rPr>
              <a:t> </a:t>
            </a:r>
          </a:p>
          <a:p>
            <a:pPr algn="l"/>
            <a:endParaRPr lang="en-US" altLang="ko-KR" dirty="0">
              <a:latin typeface="Noto Sans Demilight"/>
            </a:endParaRPr>
          </a:p>
          <a:p>
            <a:pPr algn="l"/>
            <a:r>
              <a:rPr lang="en-US" altLang="ko-KR" sz="2800" b="1" i="0" dirty="0">
                <a:effectLst/>
                <a:latin typeface="Noto Sans Demilight"/>
              </a:rPr>
              <a:t>Stochastic variation</a:t>
            </a:r>
          </a:p>
          <a:p>
            <a:pPr algn="l"/>
            <a:endParaRPr lang="ko-KR" altLang="en-US" b="0" i="0" dirty="0">
              <a:effectLst/>
              <a:latin typeface="Noto Sans KR"/>
            </a:endParaRPr>
          </a:p>
          <a:p>
            <a:pPr algn="l"/>
            <a:r>
              <a:rPr lang="en-US" altLang="ko-KR" b="0" i="0" dirty="0">
                <a:effectLst/>
                <a:latin typeface="Noto Sans Demilight"/>
              </a:rPr>
              <a:t>Input vector</a:t>
            </a:r>
            <a:r>
              <a:rPr lang="ko-KR" altLang="en-US" b="0" i="0" dirty="0">
                <a:effectLst/>
                <a:latin typeface="Noto Sans Demilight"/>
              </a:rPr>
              <a:t>에 </a:t>
            </a:r>
            <a:r>
              <a:rPr lang="en-US" altLang="ko-KR" b="0" i="0" dirty="0">
                <a:effectLst/>
                <a:latin typeface="Noto Sans Demilight"/>
              </a:rPr>
              <a:t>random noise(B) </a:t>
            </a:r>
            <a:r>
              <a:rPr lang="ko-KR" altLang="en-US" b="0" i="0" dirty="0">
                <a:effectLst/>
                <a:latin typeface="Noto Sans Demilight"/>
              </a:rPr>
              <a:t>를 추가</a:t>
            </a:r>
            <a:r>
              <a:rPr lang="en-US" altLang="ko-KR" b="0" i="0" dirty="0">
                <a:effectLst/>
                <a:latin typeface="Noto Sans Demilight"/>
              </a:rPr>
              <a:t>.</a:t>
            </a:r>
          </a:p>
          <a:p>
            <a:r>
              <a:rPr lang="en-US" altLang="ko-KR" dirty="0">
                <a:latin typeface="Noto Sans Demilight"/>
              </a:rPr>
              <a:t>Noise</a:t>
            </a:r>
            <a:r>
              <a:rPr lang="ko-KR" altLang="en-US" dirty="0">
                <a:latin typeface="Noto Sans Demilight"/>
              </a:rPr>
              <a:t>는 </a:t>
            </a:r>
            <a:r>
              <a:rPr lang="ko-KR" altLang="en-US" b="0" i="0" dirty="0">
                <a:effectLst/>
                <a:latin typeface="Noto Sans KR"/>
              </a:rPr>
              <a:t>이미지에 포함될 수 있는 확률적인 측면에 해당</a:t>
            </a:r>
            <a:endParaRPr lang="en-US" altLang="ko-KR" b="0" i="0" dirty="0">
              <a:effectLst/>
              <a:latin typeface="Noto Sans KR"/>
            </a:endParaRPr>
          </a:p>
          <a:p>
            <a:r>
              <a:rPr lang="en-US" altLang="ko-KR" b="0" i="0" dirty="0">
                <a:effectLst/>
                <a:latin typeface="AppleSDGothicNeo"/>
              </a:rPr>
              <a:t>(</a:t>
            </a:r>
            <a:r>
              <a:rPr lang="ko-KR" altLang="en-US" b="0" i="0" dirty="0">
                <a:effectLst/>
                <a:latin typeface="AppleSDGothicNeo"/>
              </a:rPr>
              <a:t>머리카락</a:t>
            </a:r>
            <a:r>
              <a:rPr lang="en-US" altLang="ko-KR" b="0" i="0" dirty="0">
                <a:effectLst/>
                <a:latin typeface="AppleSDGothicNeo"/>
              </a:rPr>
              <a:t>, </a:t>
            </a:r>
            <a:r>
              <a:rPr lang="ko-KR" altLang="en-US" b="0" i="0" dirty="0">
                <a:effectLst/>
                <a:latin typeface="AppleSDGothicNeo"/>
              </a:rPr>
              <a:t>수염 등</a:t>
            </a:r>
            <a:r>
              <a:rPr lang="en-US" altLang="ko-KR" dirty="0">
                <a:latin typeface="AppleSDGothicNeo"/>
              </a:rPr>
              <a:t>. </a:t>
            </a:r>
            <a:r>
              <a:rPr lang="ko-KR" altLang="en-US" dirty="0">
                <a:latin typeface="AppleSDGothicNeo"/>
              </a:rPr>
              <a:t>이미지를 사실적으로 만듦</a:t>
            </a:r>
            <a:r>
              <a:rPr lang="en-US" altLang="ko-KR" dirty="0">
                <a:latin typeface="AppleSDGothicNeo"/>
              </a:rPr>
              <a:t>.)</a:t>
            </a:r>
            <a:endParaRPr lang="ko-KR" altLang="en-US" b="0" i="0" dirty="0">
              <a:effectLst/>
              <a:latin typeface="Noto Sans KR"/>
            </a:endParaRPr>
          </a:p>
          <a:p>
            <a:pPr algn="l"/>
            <a:endParaRPr lang="en-US" altLang="ko-KR" b="0" i="0" dirty="0">
              <a:effectLst/>
              <a:latin typeface="Noto Sans D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13931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11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30498FB4-2819-01F6-E9D4-C59218CE0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175" y="1432930"/>
            <a:ext cx="4514504" cy="4430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52342A-710B-B469-4AB3-8A3C98859E2A}"/>
              </a:ext>
            </a:extLst>
          </p:cNvPr>
          <p:cNvSpPr txBox="1"/>
          <p:nvPr/>
        </p:nvSpPr>
        <p:spPr>
          <a:xfrm>
            <a:off x="5905752" y="1689797"/>
            <a:ext cx="5908562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i="0" dirty="0">
                <a:effectLst/>
                <a:latin typeface="AppleSDGothicNeo"/>
              </a:rPr>
              <a:t>Noise</a:t>
            </a:r>
            <a:r>
              <a:rPr lang="en-US" altLang="ko-KR" sz="2400" b="1" dirty="0">
                <a:latin typeface="AppleSDGothicNeo"/>
              </a:rPr>
              <a:t>:</a:t>
            </a:r>
            <a:r>
              <a:rPr lang="ko-KR" altLang="en-US" sz="2400" b="1" dirty="0">
                <a:latin typeface="AppleSDGothicNeo"/>
              </a:rPr>
              <a:t> </a:t>
            </a:r>
            <a:r>
              <a:rPr lang="en-US" altLang="ko-KR" sz="2400" b="1" i="0" dirty="0">
                <a:effectLst/>
                <a:latin typeface="AppleSDGothicNeo"/>
              </a:rPr>
              <a:t>stochastic variation</a:t>
            </a:r>
            <a:r>
              <a:rPr lang="ko-KR" altLang="en-US" sz="2400" b="1" i="0" dirty="0">
                <a:effectLst/>
                <a:latin typeface="AppleSDGothicNeo"/>
              </a:rPr>
              <a:t> </a:t>
            </a:r>
            <a:r>
              <a:rPr lang="en-US" altLang="ko-KR" sz="2400" b="1" i="0" dirty="0">
                <a:effectLst/>
                <a:latin typeface="AppleSDGothicNeo"/>
              </a:rPr>
              <a:t>control</a:t>
            </a:r>
          </a:p>
          <a:p>
            <a:pPr marL="342900" indent="-342900">
              <a:buAutoNum type="alphaLcParenBoth"/>
            </a:pPr>
            <a:endParaRPr lang="en-US" altLang="ko-KR" dirty="0">
              <a:latin typeface="AppleSDGothicNeo"/>
            </a:endParaRPr>
          </a:p>
          <a:p>
            <a:pPr marL="342900" indent="-342900">
              <a:buAutoNum type="alphaLcParenBoth"/>
            </a:pPr>
            <a:r>
              <a:rPr lang="ko-KR" altLang="en-US" b="0" i="0" dirty="0">
                <a:effectLst/>
                <a:latin typeface="AppleSDGothicNeo"/>
              </a:rPr>
              <a:t>모든 레이어에 노이즈를 적용한 것</a:t>
            </a:r>
            <a:endParaRPr lang="en-US" altLang="ko-KR" b="0" i="0" dirty="0">
              <a:effectLst/>
              <a:latin typeface="AppleSDGothicNeo"/>
            </a:endParaRPr>
          </a:p>
          <a:p>
            <a:pPr marL="342900" indent="-342900">
              <a:buAutoNum type="alphaLcParenBoth"/>
            </a:pPr>
            <a:endParaRPr lang="en-US" altLang="ko-KR" dirty="0">
              <a:latin typeface="AppleSDGothicNeo"/>
            </a:endParaRPr>
          </a:p>
          <a:p>
            <a:pPr marL="342900" indent="-342900">
              <a:buAutoNum type="alphaLcParenBoth"/>
            </a:pPr>
            <a:r>
              <a:rPr lang="ko-KR" altLang="en-US" b="0" i="0" dirty="0">
                <a:effectLst/>
                <a:latin typeface="AppleSDGothicNeo"/>
              </a:rPr>
              <a:t>모든 레이어에 노이즈를 적용하지 않은 것</a:t>
            </a:r>
            <a:endParaRPr lang="en-US" altLang="ko-KR" dirty="0">
              <a:latin typeface="AppleSDGothicNeo"/>
            </a:endParaRPr>
          </a:p>
          <a:p>
            <a:pPr marL="342900" indent="-342900">
              <a:buAutoNum type="alphaLcParenBoth"/>
            </a:pPr>
            <a:endParaRPr lang="en-US" altLang="ko-KR" b="0" i="0" dirty="0">
              <a:effectLst/>
              <a:latin typeface="AppleSDGothicNeo"/>
            </a:endParaRPr>
          </a:p>
          <a:p>
            <a:r>
              <a:rPr lang="en-US" altLang="ko-KR" b="0" i="0" dirty="0">
                <a:effectLst/>
                <a:latin typeface="AppleSDGothicNeo"/>
              </a:rPr>
              <a:t>(c)</a:t>
            </a:r>
            <a:r>
              <a:rPr lang="ko-KR" altLang="en-US" dirty="0">
                <a:latin typeface="AppleSDGothicNeo"/>
              </a:rPr>
              <a:t> </a:t>
            </a:r>
            <a:r>
              <a:rPr lang="ko-KR" altLang="en-US" b="0" i="0" dirty="0" err="1">
                <a:effectLst/>
                <a:latin typeface="AppleSDGothicNeo"/>
              </a:rPr>
              <a:t>뒷</a:t>
            </a:r>
            <a:r>
              <a:rPr lang="ko-KR" altLang="en-US" b="0" i="0" dirty="0">
                <a:effectLst/>
                <a:latin typeface="AppleSDGothicNeo"/>
              </a:rPr>
              <a:t> </a:t>
            </a:r>
            <a:r>
              <a:rPr lang="en-US" altLang="ko-KR" b="0" i="0" dirty="0">
                <a:effectLst/>
                <a:latin typeface="AppleSDGothicNeo"/>
              </a:rPr>
              <a:t>layer</a:t>
            </a:r>
            <a:r>
              <a:rPr lang="ko-KR" altLang="en-US" b="0" i="0" dirty="0">
                <a:effectLst/>
                <a:latin typeface="AppleSDGothicNeo"/>
              </a:rPr>
              <a:t>에만 </a:t>
            </a:r>
            <a:r>
              <a:rPr lang="en-US" altLang="ko-KR" b="0" i="0" dirty="0">
                <a:effectLst/>
                <a:latin typeface="AppleSDGothicNeo"/>
              </a:rPr>
              <a:t>noise</a:t>
            </a:r>
            <a:r>
              <a:rPr lang="ko-KR" altLang="en-US" b="0" i="0" dirty="0">
                <a:effectLst/>
                <a:latin typeface="AppleSDGothicNeo"/>
              </a:rPr>
              <a:t>를 넣어준 것</a:t>
            </a:r>
            <a:endParaRPr lang="en-US" altLang="ko-KR" b="0" i="0" dirty="0">
              <a:effectLst/>
              <a:latin typeface="AppleSDGothicNeo"/>
            </a:endParaRPr>
          </a:p>
          <a:p>
            <a:endParaRPr lang="en-US" altLang="ko-KR" dirty="0">
              <a:latin typeface="AppleSDGothicNeo"/>
            </a:endParaRPr>
          </a:p>
          <a:p>
            <a:r>
              <a:rPr lang="en-US" altLang="ko-KR" b="0" i="0" dirty="0">
                <a:effectLst/>
                <a:latin typeface="AppleSDGothicNeo"/>
              </a:rPr>
              <a:t>(</a:t>
            </a:r>
            <a:r>
              <a:rPr lang="en-US" altLang="ko-KR" dirty="0">
                <a:latin typeface="AppleSDGothicNeo"/>
              </a:rPr>
              <a:t>d)</a:t>
            </a:r>
            <a:r>
              <a:rPr lang="ko-KR" altLang="en-US" b="0" i="0" dirty="0">
                <a:effectLst/>
                <a:latin typeface="AppleSDGothicNeo"/>
              </a:rPr>
              <a:t> 앞 </a:t>
            </a:r>
            <a:r>
              <a:rPr lang="en-US" altLang="ko-KR" b="0" i="0" dirty="0">
                <a:effectLst/>
                <a:latin typeface="AppleSDGothicNeo"/>
              </a:rPr>
              <a:t>layer</a:t>
            </a:r>
            <a:r>
              <a:rPr lang="ko-KR" altLang="en-US" b="0" i="0" dirty="0">
                <a:effectLst/>
                <a:latin typeface="AppleSDGothicNeo"/>
              </a:rPr>
              <a:t>에만 </a:t>
            </a:r>
            <a:r>
              <a:rPr lang="en-US" altLang="ko-KR" b="0" i="0" dirty="0">
                <a:effectLst/>
                <a:latin typeface="AppleSDGothicNeo"/>
              </a:rPr>
              <a:t>noise</a:t>
            </a:r>
            <a:r>
              <a:rPr lang="ko-KR" altLang="en-US" b="0" i="0" dirty="0">
                <a:effectLst/>
                <a:latin typeface="AppleSDGothicNeo"/>
              </a:rPr>
              <a:t>를 넣어준 것</a:t>
            </a:r>
            <a:endParaRPr lang="en-US" altLang="ko-KR" b="0" i="0" dirty="0">
              <a:effectLst/>
              <a:latin typeface="AppleSDGothicNeo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062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12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>
            <a:extLst>
              <a:ext uri="{FF2B5EF4-FFF2-40B4-BE49-F238E27FC236}">
                <a16:creationId xmlns:a16="http://schemas.microsoft.com/office/drawing/2014/main" id="{B6D25608-5FF6-68AE-8F3E-74FDBCEDFB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37"/>
          <a:stretch/>
        </p:blipFill>
        <p:spPr bwMode="auto">
          <a:xfrm>
            <a:off x="278039" y="1142278"/>
            <a:ext cx="11390499" cy="5094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C963B3-1DCE-7B5B-6385-ED372FDF1D6C}"/>
              </a:ext>
            </a:extLst>
          </p:cNvPr>
          <p:cNvSpPr txBox="1"/>
          <p:nvPr/>
        </p:nvSpPr>
        <p:spPr>
          <a:xfrm>
            <a:off x="1176001" y="6236565"/>
            <a:ext cx="95945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555555"/>
                </a:solidFill>
                <a:latin typeface="AppleSDGothicNeo"/>
              </a:rPr>
              <a:t>스타일이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AppleSDGothicNeo"/>
              </a:rPr>
              <a:t>입력되는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AppleSDGothicNeo"/>
              </a:rPr>
              <a:t>layer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AppleSDGothicNeo"/>
              </a:rPr>
              <a:t>의 위치에 따라서 이미지 생성에 미치는 영향력이 달라진다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AppleSDGothicNeo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26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13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>
            <a:extLst>
              <a:ext uri="{FF2B5EF4-FFF2-40B4-BE49-F238E27FC236}">
                <a16:creationId xmlns:a16="http://schemas.microsoft.com/office/drawing/2014/main" id="{B6D25608-5FF6-68AE-8F3E-74FDBCEDFB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889"/>
          <a:stretch/>
        </p:blipFill>
        <p:spPr bwMode="auto">
          <a:xfrm>
            <a:off x="278040" y="1156048"/>
            <a:ext cx="5601766" cy="5094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7D96CF-AAD2-5E98-04A6-CE4FE0607C05}"/>
              </a:ext>
            </a:extLst>
          </p:cNvPr>
          <p:cNvSpPr txBox="1"/>
          <p:nvPr/>
        </p:nvSpPr>
        <p:spPr>
          <a:xfrm>
            <a:off x="5966784" y="1722244"/>
            <a:ext cx="60946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b="1" i="0" dirty="0">
                <a:solidFill>
                  <a:srgbClr val="212529"/>
                </a:solidFill>
                <a:effectLst/>
                <a:latin typeface="-apple-system"/>
              </a:rPr>
              <a:t>[Coarse styles]</a:t>
            </a:r>
            <a:b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앞쪽 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4</a:t>
            </a: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개의 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layer</a:t>
            </a: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에 적용한 경우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  <a:p>
            <a:pPr algn="l"/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이미지의 큼직한 변화들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(Like pose or glasses)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b="1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n-US" altLang="ko-KR" b="1" i="0" dirty="0">
                <a:solidFill>
                  <a:srgbClr val="212529"/>
                </a:solidFill>
                <a:effectLst/>
                <a:latin typeface="-apple-system"/>
              </a:rPr>
              <a:t>[Middle styles]</a:t>
            </a:r>
            <a:b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중간 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4</a:t>
            </a: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개 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layer</a:t>
            </a: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에 적용한 </a:t>
            </a:r>
            <a:r>
              <a:rPr lang="ko-KR" altLang="en-US" dirty="0">
                <a:solidFill>
                  <a:srgbClr val="212529"/>
                </a:solidFill>
                <a:latin typeface="-apple-system"/>
              </a:rPr>
              <a:t>경우</a:t>
            </a:r>
            <a:r>
              <a:rPr lang="en-US" altLang="ko-KR" dirty="0">
                <a:solidFill>
                  <a:srgbClr val="212529"/>
                </a:solidFill>
                <a:latin typeface="-apple-system"/>
              </a:rPr>
              <a:t>.</a:t>
            </a:r>
            <a:endParaRPr lang="en-US" altLang="ko-KR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머리모양이나 눈의 모양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(</a:t>
            </a: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뜨고 감은 부분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)</a:t>
            </a: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들의 </a:t>
            </a:r>
            <a:r>
              <a:rPr lang="ko-KR" altLang="en-US" dirty="0">
                <a:solidFill>
                  <a:srgbClr val="212529"/>
                </a:solidFill>
                <a:latin typeface="-apple-system"/>
              </a:rPr>
              <a:t>세밀한 변화</a:t>
            </a:r>
            <a:r>
              <a:rPr lang="en-US" altLang="ko-KR" dirty="0">
                <a:solidFill>
                  <a:srgbClr val="212529"/>
                </a:solidFill>
                <a:latin typeface="-apple-system"/>
              </a:rPr>
              <a:t>.</a:t>
            </a:r>
            <a:endParaRPr lang="en-US" altLang="ko-KR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n-US" altLang="ko-KR" b="1" i="0" dirty="0">
                <a:solidFill>
                  <a:srgbClr val="212529"/>
                </a:solidFill>
                <a:effectLst/>
                <a:latin typeface="-apple-system"/>
              </a:rPr>
              <a:t>[</a:t>
            </a:r>
            <a:r>
              <a:rPr lang="en-US" altLang="ko-KR" b="1" dirty="0">
                <a:solidFill>
                  <a:srgbClr val="212529"/>
                </a:solidFill>
                <a:latin typeface="-apple-system"/>
              </a:rPr>
              <a:t>Fine</a:t>
            </a:r>
            <a:r>
              <a:rPr lang="ko-KR" altLang="en-US" b="1" dirty="0">
                <a:solidFill>
                  <a:srgbClr val="212529"/>
                </a:solidFill>
                <a:latin typeface="-apple-system"/>
              </a:rPr>
              <a:t> </a:t>
            </a:r>
            <a:r>
              <a:rPr lang="en-US" altLang="ko-KR" b="1" dirty="0">
                <a:solidFill>
                  <a:srgbClr val="212529"/>
                </a:solidFill>
                <a:latin typeface="-apple-system"/>
              </a:rPr>
              <a:t>Styles</a:t>
            </a:r>
            <a:r>
              <a:rPr lang="en-US" altLang="ko-KR" b="1" i="0" dirty="0">
                <a:solidFill>
                  <a:srgbClr val="212529"/>
                </a:solidFill>
                <a:effectLst/>
                <a:latin typeface="-apple-system"/>
              </a:rPr>
              <a:t>]</a:t>
            </a:r>
            <a:b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마지막 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10</a:t>
            </a: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개의 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layer</a:t>
            </a: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에 적용한 경우</a:t>
            </a:r>
            <a:endParaRPr lang="en-US" altLang="ko-KR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색상이나 그림의 미세한 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detail(like background)</a:t>
            </a:r>
            <a:r>
              <a:rPr lang="ko-KR" altLang="en-US" i="0" dirty="0">
                <a:solidFill>
                  <a:srgbClr val="212529"/>
                </a:solidFill>
                <a:effectLst/>
                <a:latin typeface="-apple-system"/>
              </a:rPr>
              <a:t>의 변화</a:t>
            </a:r>
            <a:r>
              <a:rPr lang="en-US" altLang="ko-KR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6379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14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F32AA92A-4652-5AF8-813D-EFBD70AAB4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7" b="20159"/>
          <a:stretch/>
        </p:blipFill>
        <p:spPr bwMode="auto">
          <a:xfrm>
            <a:off x="1260036" y="1090856"/>
            <a:ext cx="9429750" cy="379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3BA446-7897-E3E6-520A-2D68F5CFE0A7}"/>
              </a:ext>
            </a:extLst>
          </p:cNvPr>
          <p:cNvSpPr txBox="1"/>
          <p:nvPr/>
        </p:nvSpPr>
        <p:spPr>
          <a:xfrm>
            <a:off x="1457740" y="5119516"/>
            <a:ext cx="7860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 err="1">
                <a:effectLst/>
                <a:latin typeface="AppleSDGothicNeo"/>
              </a:rPr>
              <a:t>CelebA</a:t>
            </a:r>
            <a:r>
              <a:rPr lang="en-US" b="0" i="0" dirty="0">
                <a:effectLst/>
                <a:latin typeface="AppleSDGothicNeo"/>
              </a:rPr>
              <a:t>-HQ, Flickr-Faces-HQ (FFHQ)</a:t>
            </a:r>
            <a:r>
              <a:rPr lang="ko-KR" altLang="en-US" b="0" i="0" dirty="0">
                <a:effectLst/>
                <a:latin typeface="AppleSDGothicNeo"/>
              </a:rPr>
              <a:t>에서 </a:t>
            </a:r>
            <a:r>
              <a:rPr lang="en-US" altLang="ko-KR" b="0" i="0" dirty="0">
                <a:effectLst/>
                <a:latin typeface="AppleSDGothicNeo"/>
              </a:rPr>
              <a:t>FID </a:t>
            </a:r>
            <a:r>
              <a:rPr lang="ko-KR" altLang="en-US" b="0" i="0" dirty="0">
                <a:effectLst/>
                <a:latin typeface="AppleSDGothicNeo"/>
              </a:rPr>
              <a:t>지표로 </a:t>
            </a:r>
            <a:r>
              <a:rPr lang="en-US" b="0" i="0" dirty="0">
                <a:effectLst/>
                <a:latin typeface="AppleSDGothicNeo"/>
              </a:rPr>
              <a:t>state-of-the-art </a:t>
            </a:r>
            <a:r>
              <a:rPr lang="ko-KR" altLang="en-US" b="0" i="0" dirty="0">
                <a:effectLst/>
                <a:latin typeface="AppleSDGothicNeo"/>
              </a:rPr>
              <a:t>성능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53E294-7F59-A243-D8B4-4C19A0276099}"/>
              </a:ext>
            </a:extLst>
          </p:cNvPr>
          <p:cNvSpPr txBox="1"/>
          <p:nvPr/>
        </p:nvSpPr>
        <p:spPr>
          <a:xfrm>
            <a:off x="1404729" y="5599434"/>
            <a:ext cx="994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effectLst/>
                <a:latin typeface="AppleSDGothicNeo"/>
              </a:rPr>
              <a:t> </a:t>
            </a:r>
            <a:r>
              <a:rPr lang="en-US" altLang="ko-KR" b="0" i="0" dirty="0">
                <a:effectLst/>
                <a:latin typeface="AppleSDGothicNeo"/>
              </a:rPr>
              <a:t>FID</a:t>
            </a:r>
            <a:r>
              <a:rPr lang="ko-KR" altLang="en-US" b="0" i="0" dirty="0">
                <a:effectLst/>
                <a:latin typeface="AppleSDGothicNeo"/>
              </a:rPr>
              <a:t>는 생성된 이미지의 집합과 실제 생성하고자 하는 클래스 데이터의 분포의 거리를 계산한 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3379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15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9F81628B-C38C-BDEB-589F-A544868DD4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294"/>
          <a:stretch/>
        </p:blipFill>
        <p:spPr bwMode="auto">
          <a:xfrm>
            <a:off x="2505719" y="1432930"/>
            <a:ext cx="6537463" cy="2542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C82C91-EA41-8A7D-4CD0-0713E793F441}"/>
              </a:ext>
            </a:extLst>
          </p:cNvPr>
          <p:cNvSpPr txBox="1"/>
          <p:nvPr/>
        </p:nvSpPr>
        <p:spPr>
          <a:xfrm>
            <a:off x="330430" y="1486368"/>
            <a:ext cx="2280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Style</a:t>
            </a:r>
            <a:r>
              <a:rPr lang="ko-KR" altLang="en-US" sz="2800" dirty="0"/>
              <a:t> </a:t>
            </a:r>
            <a:r>
              <a:rPr lang="en-US" altLang="ko-KR" sz="2800" dirty="0"/>
              <a:t>Mixing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6584C5-DE6F-1218-D98B-B25E00AB3CA8}"/>
              </a:ext>
            </a:extLst>
          </p:cNvPr>
          <p:cNvSpPr txBox="1"/>
          <p:nvPr/>
        </p:nvSpPr>
        <p:spPr>
          <a:xfrm>
            <a:off x="1245704" y="4325027"/>
            <a:ext cx="936928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AppleSDGothicNeo"/>
              </a:rPr>
              <a:t>Style mixing </a:t>
            </a:r>
            <a:r>
              <a:rPr lang="ko-KR" altLang="en-US" dirty="0">
                <a:latin typeface="AppleSDGothicNeo"/>
              </a:rPr>
              <a:t>기법</a:t>
            </a:r>
            <a:r>
              <a:rPr lang="en-US" altLang="ko-KR" dirty="0">
                <a:latin typeface="AppleSDGothicNeo"/>
              </a:rPr>
              <a:t>:</a:t>
            </a:r>
          </a:p>
          <a:p>
            <a:r>
              <a:rPr lang="ko-KR" altLang="en-US" b="0" i="0" dirty="0">
                <a:effectLst/>
                <a:latin typeface="AppleSDGothicNeo"/>
              </a:rPr>
              <a:t>여러 </a:t>
            </a:r>
            <a:r>
              <a:rPr lang="en-US" altLang="ko-KR" b="0" i="0" dirty="0">
                <a:effectLst/>
                <a:latin typeface="AppleSDGothicNeo"/>
              </a:rPr>
              <a:t>z</a:t>
            </a:r>
            <a:r>
              <a:rPr lang="ko-KR" altLang="en-US" b="0" i="0" dirty="0">
                <a:effectLst/>
                <a:latin typeface="AppleSDGothicNeo"/>
              </a:rPr>
              <a:t>로부터 여러 개의 </a:t>
            </a:r>
            <a:r>
              <a:rPr lang="en-US" altLang="ko-KR" b="0" i="0" dirty="0">
                <a:effectLst/>
                <a:latin typeface="AppleSDGothicNeo"/>
              </a:rPr>
              <a:t>w</a:t>
            </a:r>
            <a:r>
              <a:rPr lang="ko-KR" altLang="en-US" b="0" i="0" dirty="0">
                <a:effectLst/>
                <a:latin typeface="AppleSDGothicNeo"/>
              </a:rPr>
              <a:t>를 만들고</a:t>
            </a:r>
            <a:r>
              <a:rPr lang="en-US" altLang="ko-KR" b="0" i="0" dirty="0">
                <a:effectLst/>
                <a:latin typeface="AppleSDGothicNeo"/>
              </a:rPr>
              <a:t>, </a:t>
            </a:r>
            <a:r>
              <a:rPr lang="ko-KR" altLang="en-US" b="0" i="0" dirty="0">
                <a:effectLst/>
                <a:latin typeface="AppleSDGothicNeo"/>
              </a:rPr>
              <a:t>각 레이어에 적용되는 </a:t>
            </a:r>
            <a:r>
              <a:rPr lang="en-US" altLang="ko-KR" b="0" i="0" dirty="0">
                <a:effectLst/>
                <a:latin typeface="AppleSDGothicNeo"/>
              </a:rPr>
              <a:t>w</a:t>
            </a:r>
            <a:r>
              <a:rPr lang="ko-KR" altLang="en-US" b="0" i="0" dirty="0">
                <a:effectLst/>
                <a:latin typeface="AppleSDGothicNeo"/>
              </a:rPr>
              <a:t>를 다르게 하여 학습한다</a:t>
            </a:r>
            <a:r>
              <a:rPr lang="en-US" altLang="ko-KR" b="0" i="0" dirty="0">
                <a:effectLst/>
                <a:latin typeface="AppleSDGothicNeo"/>
              </a:rPr>
              <a:t>.</a:t>
            </a:r>
          </a:p>
          <a:p>
            <a:r>
              <a:rPr lang="en-US" altLang="ko-KR" dirty="0">
                <a:latin typeface="AppleSDGothicNeo"/>
              </a:rPr>
              <a:t>Style</a:t>
            </a:r>
            <a:r>
              <a:rPr lang="ko-KR" altLang="en-US" dirty="0">
                <a:latin typeface="AppleSDGothicNeo"/>
              </a:rPr>
              <a:t>이 교체되는 </a:t>
            </a:r>
            <a:r>
              <a:rPr lang="en-US" altLang="ko-KR" dirty="0">
                <a:latin typeface="AppleSDGothicNeo"/>
              </a:rPr>
              <a:t>layer</a:t>
            </a:r>
            <a:r>
              <a:rPr lang="ko-KR" altLang="en-US" dirty="0">
                <a:latin typeface="AppleSDGothicNeo"/>
              </a:rPr>
              <a:t>를 랜덤하게 결정함으로써 연속된 </a:t>
            </a:r>
            <a:r>
              <a:rPr lang="en-US" altLang="ko-KR" dirty="0">
                <a:latin typeface="AppleSDGothicNeo"/>
              </a:rPr>
              <a:t>layer style </a:t>
            </a:r>
            <a:r>
              <a:rPr lang="ko-KR" altLang="en-US" dirty="0">
                <a:latin typeface="AppleSDGothicNeo"/>
              </a:rPr>
              <a:t>간의 </a:t>
            </a:r>
            <a:r>
              <a:rPr lang="en-US" altLang="ko-KR" dirty="0">
                <a:latin typeface="AppleSDGothicNeo"/>
              </a:rPr>
              <a:t>correlation </a:t>
            </a:r>
            <a:r>
              <a:rPr lang="ko-KR" altLang="en-US" dirty="0">
                <a:latin typeface="AppleSDGothicNeo"/>
              </a:rPr>
              <a:t>방지 가능</a:t>
            </a:r>
            <a:r>
              <a:rPr lang="en-US" altLang="ko-KR" dirty="0">
                <a:latin typeface="AppleSDGothicNeo"/>
              </a:rPr>
              <a:t>.</a:t>
            </a:r>
          </a:p>
          <a:p>
            <a:r>
              <a:rPr lang="en-US" altLang="ko-KR" b="0" i="0" dirty="0">
                <a:effectLst/>
                <a:latin typeface="AppleSDGothicNeo"/>
              </a:rPr>
              <a:t>(dropout</a:t>
            </a:r>
            <a:r>
              <a:rPr lang="ko-KR" altLang="en-US" b="0" i="0" dirty="0">
                <a:effectLst/>
                <a:latin typeface="AppleSDGothicNeo"/>
              </a:rPr>
              <a:t>과 비슷한 원리</a:t>
            </a:r>
            <a:r>
              <a:rPr lang="en-US" altLang="ko-KR" b="0" i="0" dirty="0">
                <a:effectLst/>
                <a:latin typeface="AppleSDGothicNeo"/>
              </a:rPr>
              <a:t>)</a:t>
            </a:r>
          </a:p>
          <a:p>
            <a:r>
              <a:rPr lang="ko-KR" altLang="en-US" dirty="0">
                <a:latin typeface="AppleSDGothicNeo"/>
              </a:rPr>
              <a:t>각 레이어가 담당하는 스타일이 뚜렷하게 구분됨</a:t>
            </a:r>
            <a:r>
              <a:rPr lang="en-US" altLang="ko-KR" dirty="0">
                <a:latin typeface="AppleSDGothicNeo"/>
              </a:rPr>
              <a:t>.</a:t>
            </a:r>
            <a:endParaRPr lang="en-US" altLang="ko-KR" b="0" i="0" dirty="0">
              <a:effectLst/>
              <a:latin typeface="AppleSDGothicNeo"/>
            </a:endParaRPr>
          </a:p>
        </p:txBody>
      </p:sp>
    </p:spTree>
    <p:extLst>
      <p:ext uri="{BB962C8B-B14F-4D97-AF65-F5344CB8AC3E}">
        <p14:creationId xmlns:p14="http://schemas.microsoft.com/office/powerpoint/2010/main" val="2344258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16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2 (CVPR 2020)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77CB26-3D3B-A9A0-865D-77CA90A95101}"/>
              </a:ext>
            </a:extLst>
          </p:cNvPr>
          <p:cNvSpPr txBox="1"/>
          <p:nvPr/>
        </p:nvSpPr>
        <p:spPr>
          <a:xfrm>
            <a:off x="510752" y="130418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 err="1">
                <a:effectLst/>
                <a:latin typeface="Noto Sans Demilight"/>
              </a:rPr>
              <a:t>StyleGAN</a:t>
            </a:r>
            <a:r>
              <a:rPr lang="ko-KR" altLang="en-US" sz="2400" b="0" i="0" dirty="0">
                <a:effectLst/>
                <a:latin typeface="Noto Sans Demilight"/>
              </a:rPr>
              <a:t>의 문제점 두 가지를 해결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CD71FA0-783F-AB6C-1DEF-508D75931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35" y="2217447"/>
            <a:ext cx="12192000" cy="3354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3C198F-8071-202F-ED40-8B91041B0FDE}"/>
              </a:ext>
            </a:extLst>
          </p:cNvPr>
          <p:cNvSpPr txBox="1"/>
          <p:nvPr/>
        </p:nvSpPr>
        <p:spPr>
          <a:xfrm>
            <a:off x="510752" y="1816715"/>
            <a:ext cx="61258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1) Blob-like artifact</a:t>
            </a:r>
          </a:p>
        </p:txBody>
      </p:sp>
    </p:spTree>
    <p:extLst>
      <p:ext uri="{BB962C8B-B14F-4D97-AF65-F5344CB8AC3E}">
        <p14:creationId xmlns:p14="http://schemas.microsoft.com/office/powerpoint/2010/main" val="362017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17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2 (CVPR 2020)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EDEF04A2-E29C-A0B0-88F6-FA98006E95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657"/>
          <a:stretch/>
        </p:blipFill>
        <p:spPr bwMode="auto">
          <a:xfrm>
            <a:off x="1180088" y="1675556"/>
            <a:ext cx="9188726" cy="363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ECCBF0-3C75-4B81-FAAE-C79D2F202CE5}"/>
              </a:ext>
            </a:extLst>
          </p:cNvPr>
          <p:cNvSpPr txBox="1"/>
          <p:nvPr/>
        </p:nvSpPr>
        <p:spPr>
          <a:xfrm>
            <a:off x="1737598" y="5477355"/>
            <a:ext cx="79115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effectLst/>
                <a:latin typeface="Noto Sans Demilight"/>
              </a:rPr>
              <a:t>(a)</a:t>
            </a:r>
            <a:r>
              <a:rPr lang="ko-KR" altLang="en-US" b="0" i="0" dirty="0">
                <a:effectLst/>
                <a:latin typeface="Noto Sans Demilight"/>
              </a:rPr>
              <a:t>은 </a:t>
            </a:r>
            <a:r>
              <a:rPr lang="en-US" altLang="ko-KR" b="0" i="0" dirty="0" err="1">
                <a:effectLst/>
                <a:latin typeface="Noto Sans Demilight"/>
              </a:rPr>
              <a:t>StyleGAN</a:t>
            </a:r>
            <a:r>
              <a:rPr lang="ko-KR" altLang="en-US" b="0" i="0" dirty="0">
                <a:effectLst/>
                <a:latin typeface="Noto Sans Demilight"/>
              </a:rPr>
              <a:t>의 </a:t>
            </a:r>
            <a:r>
              <a:rPr lang="en-US" altLang="ko-KR" b="0" i="0" dirty="0">
                <a:effectLst/>
                <a:latin typeface="Noto Sans Demilight"/>
              </a:rPr>
              <a:t>generator</a:t>
            </a:r>
          </a:p>
          <a:p>
            <a:endParaRPr lang="en-US" altLang="ko-KR" dirty="0">
              <a:latin typeface="Noto Sans Demilight"/>
            </a:endParaRPr>
          </a:p>
          <a:p>
            <a:r>
              <a:rPr lang="en-US" altLang="ko-KR" b="0" i="0" dirty="0">
                <a:effectLst/>
                <a:latin typeface="Noto Sans Demilight"/>
              </a:rPr>
              <a:t>(b)</a:t>
            </a:r>
            <a:r>
              <a:rPr lang="ko-KR" altLang="en-US" b="0" i="0" dirty="0">
                <a:effectLst/>
                <a:latin typeface="Noto Sans Demilight"/>
              </a:rPr>
              <a:t>는 </a:t>
            </a:r>
            <a:r>
              <a:rPr lang="en-US" altLang="ko-KR" b="0" i="0" dirty="0">
                <a:effectLst/>
                <a:latin typeface="Noto Sans Demilight"/>
              </a:rPr>
              <a:t>Generator </a:t>
            </a:r>
            <a:r>
              <a:rPr lang="ko-KR" altLang="en-US" b="0" i="0" dirty="0">
                <a:effectLst/>
                <a:latin typeface="Noto Sans Demilight"/>
              </a:rPr>
              <a:t>에서 </a:t>
            </a:r>
            <a:r>
              <a:rPr lang="en-US" altLang="ko-KR" b="0" i="0" dirty="0" err="1">
                <a:effectLst/>
                <a:latin typeface="Noto Sans Demilight"/>
              </a:rPr>
              <a:t>AdaIN</a:t>
            </a:r>
            <a:r>
              <a:rPr lang="en-US" altLang="ko-KR" b="0" i="0" dirty="0">
                <a:effectLst/>
                <a:latin typeface="Noto Sans Demilight"/>
              </a:rPr>
              <a:t> </a:t>
            </a:r>
            <a:r>
              <a:rPr lang="ko-KR" altLang="en-US" b="0" i="0" dirty="0">
                <a:effectLst/>
                <a:latin typeface="Noto Sans Demilight"/>
              </a:rPr>
              <a:t>을 보다 자세하게 나타낸 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660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18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2 (CVPR 2020)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EDEF04A2-E29C-A0B0-88F6-FA98006E95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33" b="32657"/>
          <a:stretch/>
        </p:blipFill>
        <p:spPr bwMode="auto">
          <a:xfrm>
            <a:off x="618135" y="1277990"/>
            <a:ext cx="5637787" cy="4425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9EFC44-3C3A-560C-15E6-82D00741B0B9}"/>
              </a:ext>
            </a:extLst>
          </p:cNvPr>
          <p:cNvSpPr txBox="1"/>
          <p:nvPr/>
        </p:nvSpPr>
        <p:spPr>
          <a:xfrm>
            <a:off x="5965386" y="1994134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effectLst/>
                <a:latin typeface="Noto Sans Demilight"/>
              </a:rPr>
              <a:t>(c)</a:t>
            </a:r>
            <a:r>
              <a:rPr lang="ko-KR" altLang="en-US" b="1" i="0" dirty="0">
                <a:effectLst/>
                <a:latin typeface="Noto Sans Demilight"/>
              </a:rPr>
              <a:t> 네트워크 구조 수정</a:t>
            </a:r>
            <a:endParaRPr lang="en-US" altLang="ko-KR" b="1" i="0" dirty="0">
              <a:effectLst/>
              <a:latin typeface="Noto Sans Demilight"/>
            </a:endParaRPr>
          </a:p>
          <a:p>
            <a:endParaRPr lang="en-US" altLang="ko-KR" dirty="0">
              <a:latin typeface="Noto Sans Demilight"/>
            </a:endParaRPr>
          </a:p>
          <a:p>
            <a:r>
              <a:rPr lang="en-US" altLang="ko-KR" b="0" i="0" dirty="0">
                <a:effectLst/>
                <a:latin typeface="Noto Sans Demilight"/>
              </a:rPr>
              <a:t> </a:t>
            </a:r>
            <a:r>
              <a:rPr lang="en-US" altLang="ko-KR" b="1" i="0" dirty="0">
                <a:effectLst/>
                <a:latin typeface="Noto Sans Demilight"/>
              </a:rPr>
              <a:t>add noise</a:t>
            </a:r>
            <a:r>
              <a:rPr lang="ko-KR" altLang="en-US" b="0" i="0" dirty="0">
                <a:effectLst/>
                <a:latin typeface="Noto Sans Demilight"/>
              </a:rPr>
              <a:t> 부분을 </a:t>
            </a:r>
            <a:r>
              <a:rPr lang="en-US" altLang="ko-KR" b="0" i="0" dirty="0">
                <a:effectLst/>
                <a:latin typeface="Noto Sans Demilight"/>
              </a:rPr>
              <a:t>style block </a:t>
            </a:r>
            <a:r>
              <a:rPr lang="ko-KR" altLang="en-US" dirty="0">
                <a:latin typeface="Noto Sans Demilight"/>
              </a:rPr>
              <a:t>외부로 옮김</a:t>
            </a:r>
            <a:r>
              <a:rPr lang="en-US" altLang="ko-KR" dirty="0">
                <a:latin typeface="Noto Sans Demilight"/>
              </a:rPr>
              <a:t>.</a:t>
            </a:r>
          </a:p>
          <a:p>
            <a:endParaRPr lang="en-US" altLang="ko-KR" b="0" i="0" dirty="0">
              <a:effectLst/>
              <a:latin typeface="Noto Sans Demilight"/>
            </a:endParaRPr>
          </a:p>
          <a:p>
            <a:r>
              <a:rPr lang="en-US" altLang="ko-KR" b="0" i="0" dirty="0">
                <a:effectLst/>
                <a:latin typeface="Noto Sans Demilight"/>
              </a:rPr>
              <a:t> </a:t>
            </a:r>
            <a:r>
              <a:rPr lang="en-US" altLang="ko-KR" b="1" i="0" dirty="0">
                <a:effectLst/>
                <a:latin typeface="Noto Sans Demilight"/>
              </a:rPr>
              <a:t>normalization</a:t>
            </a:r>
            <a:r>
              <a:rPr lang="ko-KR" altLang="en-US" b="0" i="0" dirty="0">
                <a:effectLst/>
                <a:latin typeface="Noto Sans Demilight"/>
              </a:rPr>
              <a:t>과 </a:t>
            </a:r>
            <a:r>
              <a:rPr lang="en-US" altLang="ko-KR" b="1" i="0" dirty="0">
                <a:effectLst/>
                <a:latin typeface="Noto Sans Demilight"/>
              </a:rPr>
              <a:t>modulation</a:t>
            </a:r>
            <a:r>
              <a:rPr lang="ko-KR" altLang="en-US" b="0" i="0" dirty="0">
                <a:effectLst/>
                <a:latin typeface="Noto Sans Demilight"/>
              </a:rPr>
              <a:t> 연산을 </a:t>
            </a:r>
            <a:r>
              <a:rPr lang="en-US" altLang="ko-KR" b="0" i="0" dirty="0">
                <a:effectLst/>
                <a:latin typeface="Noto Sans Demilight"/>
              </a:rPr>
              <a:t>std</a:t>
            </a:r>
            <a:r>
              <a:rPr lang="ko-KR" altLang="en-US" b="0" i="0" dirty="0">
                <a:effectLst/>
                <a:latin typeface="Noto Sans Demilight"/>
              </a:rPr>
              <a:t>에서만 적용</a:t>
            </a:r>
            <a:endParaRPr lang="en-US" altLang="ko-KR" b="0" i="0" dirty="0">
              <a:effectLst/>
              <a:latin typeface="Noto Sans Demilight"/>
            </a:endParaRPr>
          </a:p>
          <a:p>
            <a:endParaRPr lang="en-US" dirty="0">
              <a:latin typeface="Noto Sans Demilight"/>
            </a:endParaRPr>
          </a:p>
          <a:p>
            <a:r>
              <a:rPr lang="en-US" altLang="ko-KR" b="1" i="0" dirty="0">
                <a:effectLst/>
                <a:latin typeface="Noto Sans Demilight"/>
              </a:rPr>
              <a:t>(d)</a:t>
            </a:r>
            <a:r>
              <a:rPr lang="ko-KR" altLang="en-US" b="1" dirty="0">
                <a:latin typeface="Noto Sans Demilight"/>
              </a:rPr>
              <a:t> </a:t>
            </a:r>
            <a:r>
              <a:rPr lang="en-US" altLang="ko-KR" b="1" dirty="0">
                <a:latin typeface="Noto Sans Demilight"/>
              </a:rPr>
              <a:t>Normalization</a:t>
            </a:r>
            <a:r>
              <a:rPr lang="ko-KR" altLang="en-US" b="1" dirty="0">
                <a:latin typeface="Noto Sans Demilight"/>
              </a:rPr>
              <a:t>을 </a:t>
            </a:r>
            <a:r>
              <a:rPr lang="en-US" altLang="ko-KR" b="1" dirty="0">
                <a:latin typeface="Noto Sans Demilight"/>
              </a:rPr>
              <a:t>demodulation</a:t>
            </a:r>
            <a:r>
              <a:rPr lang="ko-KR" altLang="en-US" b="1" dirty="0">
                <a:latin typeface="Noto Sans Demilight"/>
              </a:rPr>
              <a:t>으로 수정</a:t>
            </a:r>
            <a:r>
              <a:rPr lang="en-US" altLang="ko-KR" b="1" dirty="0">
                <a:latin typeface="Noto Sans Demilight"/>
              </a:rPr>
              <a:t>(</a:t>
            </a:r>
            <a:r>
              <a:rPr lang="en-US" altLang="ko-KR" b="1" dirty="0" err="1">
                <a:latin typeface="Noto Sans Demilight"/>
              </a:rPr>
              <a:t>AdaIN</a:t>
            </a:r>
            <a:r>
              <a:rPr lang="ko-KR" altLang="en-US" b="1" dirty="0">
                <a:latin typeface="Noto Sans Demilight"/>
              </a:rPr>
              <a:t> 수정</a:t>
            </a:r>
            <a:r>
              <a:rPr lang="en-US" altLang="ko-KR" b="1" dirty="0">
                <a:latin typeface="Noto Sans Demilight"/>
              </a:rPr>
              <a:t>)</a:t>
            </a:r>
            <a:endParaRPr lang="en-US" altLang="ko-KR" b="1" i="0" dirty="0">
              <a:effectLst/>
              <a:latin typeface="Noto Sans Demilight"/>
            </a:endParaRPr>
          </a:p>
          <a:p>
            <a:endParaRPr lang="en-US" altLang="ko-KR" dirty="0">
              <a:latin typeface="Noto Sans Demilight"/>
            </a:endParaRPr>
          </a:p>
          <a:p>
            <a:r>
              <a:rPr lang="en-US" b="0" i="0" dirty="0">
                <a:effectLst/>
                <a:latin typeface="Noto Sans Demilight"/>
              </a:rPr>
              <a:t>(</a:t>
            </a:r>
            <a:r>
              <a:rPr lang="en-US" b="1" i="0" dirty="0">
                <a:effectLst/>
                <a:latin typeface="Noto Sans Demilight"/>
              </a:rPr>
              <a:t>modulation</a:t>
            </a:r>
            <a:r>
              <a:rPr lang="en-US" b="0" i="0" dirty="0">
                <a:effectLst/>
                <a:latin typeface="Noto Sans Demilight"/>
              </a:rPr>
              <a:t> -&gt; </a:t>
            </a:r>
            <a:r>
              <a:rPr lang="en-US" b="1" i="0" dirty="0">
                <a:effectLst/>
                <a:latin typeface="Noto Sans Demilight"/>
              </a:rPr>
              <a:t>convolution</a:t>
            </a:r>
            <a:r>
              <a:rPr lang="en-US" b="0" i="0" dirty="0">
                <a:effectLst/>
                <a:latin typeface="Noto Sans Demilight"/>
              </a:rPr>
              <a:t> -&gt; </a:t>
            </a:r>
            <a:r>
              <a:rPr lang="en-US" b="1" i="0" dirty="0">
                <a:effectLst/>
                <a:latin typeface="Noto Sans Demilight"/>
              </a:rPr>
              <a:t>normalization</a:t>
            </a:r>
            <a:r>
              <a:rPr lang="en-US" b="0" i="0" dirty="0">
                <a:effectLst/>
                <a:latin typeface="Noto Sans Demilight"/>
              </a:rPr>
              <a:t>) (</a:t>
            </a:r>
            <a:r>
              <a:rPr lang="en-US" b="0" i="0" dirty="0" err="1">
                <a:effectLst/>
                <a:latin typeface="Noto Sans Demilight"/>
              </a:rPr>
              <a:t>AdaIN</a:t>
            </a:r>
            <a:r>
              <a:rPr lang="en-US" b="0" i="0" dirty="0">
                <a:effectLst/>
                <a:latin typeface="Noto Sans Demilight"/>
              </a:rPr>
              <a:t>)</a:t>
            </a:r>
          </a:p>
          <a:p>
            <a:r>
              <a:rPr lang="en-US" altLang="ko-KR" dirty="0">
                <a:latin typeface="Noto Sans Demilight"/>
              </a:rPr>
              <a:t>-&gt;</a:t>
            </a:r>
            <a:r>
              <a:rPr lang="ko-KR" altLang="en-US" b="0" i="0" dirty="0">
                <a:effectLst/>
                <a:latin typeface="Noto Sans Demilight"/>
              </a:rPr>
              <a:t> </a:t>
            </a:r>
            <a:r>
              <a:rPr lang="en-US" altLang="ko-KR" b="0" i="0" dirty="0">
                <a:effectLst/>
                <a:latin typeface="Noto Sans Demilight"/>
              </a:rPr>
              <a:t>(</a:t>
            </a:r>
            <a:r>
              <a:rPr lang="en-US" b="1" i="0" dirty="0">
                <a:effectLst/>
                <a:latin typeface="Noto Sans Demilight"/>
              </a:rPr>
              <a:t>modulation</a:t>
            </a:r>
            <a:r>
              <a:rPr lang="en-US" b="0" i="0" dirty="0">
                <a:effectLst/>
                <a:latin typeface="Noto Sans Demilight"/>
              </a:rPr>
              <a:t> -&gt; </a:t>
            </a:r>
            <a:r>
              <a:rPr lang="en-US" b="1" i="0" dirty="0">
                <a:effectLst/>
                <a:latin typeface="Noto Sans Demilight"/>
              </a:rPr>
              <a:t>demodulation</a:t>
            </a:r>
            <a:r>
              <a:rPr lang="en-US" b="0" i="0" dirty="0">
                <a:effectLst/>
                <a:latin typeface="Noto Sans Demilight"/>
              </a:rPr>
              <a:t> -&gt; </a:t>
            </a:r>
            <a:r>
              <a:rPr lang="en-US" b="1" i="0" dirty="0">
                <a:effectLst/>
                <a:latin typeface="Noto Sans Demilight"/>
              </a:rPr>
              <a:t>convolution</a:t>
            </a:r>
            <a:r>
              <a:rPr lang="en-US" b="0" i="0" dirty="0">
                <a:effectLst/>
                <a:latin typeface="Noto Sans Demilight"/>
              </a:rPr>
              <a:t>)</a:t>
            </a:r>
          </a:p>
          <a:p>
            <a:endParaRPr lang="en-US" altLang="ko-KR" dirty="0">
              <a:latin typeface="Noto Sans Demilight"/>
            </a:endParaRPr>
          </a:p>
          <a:p>
            <a:r>
              <a:rPr lang="en-US" altLang="ko-KR" dirty="0" err="1">
                <a:latin typeface="Noto Sans Demilight"/>
              </a:rPr>
              <a:t>AdaIN</a:t>
            </a:r>
            <a:r>
              <a:rPr lang="ko-KR" altLang="en-US" dirty="0">
                <a:latin typeface="Noto Sans Demilight"/>
              </a:rPr>
              <a:t>은 실제 데이터의 통계를 사용하는데</a:t>
            </a:r>
            <a:r>
              <a:rPr lang="en-US" altLang="ko-KR" dirty="0">
                <a:latin typeface="Noto Sans Demilight"/>
              </a:rPr>
              <a:t>, </a:t>
            </a:r>
            <a:r>
              <a:rPr lang="ko-KR" altLang="en-US" dirty="0">
                <a:latin typeface="Noto Sans Demilight"/>
              </a:rPr>
              <a:t>실제 데이터의 통계가 아닌 추정 통계를 사용하여 </a:t>
            </a:r>
            <a:r>
              <a:rPr lang="en-US" altLang="ko-KR" dirty="0">
                <a:latin typeface="Noto Sans Demilight"/>
              </a:rPr>
              <a:t>blob</a:t>
            </a:r>
            <a:r>
              <a:rPr lang="ko-KR" altLang="en-US" dirty="0">
                <a:latin typeface="Noto Sans Demilight"/>
              </a:rPr>
              <a:t>을 예방</a:t>
            </a:r>
            <a:r>
              <a:rPr lang="en-US" altLang="ko-KR" dirty="0">
                <a:latin typeface="Noto Sans Demilight"/>
              </a:rPr>
              <a:t>.</a:t>
            </a:r>
          </a:p>
          <a:p>
            <a:endParaRPr lang="en-US" altLang="ko-KR" dirty="0">
              <a:latin typeface="Noto Sans Demilight"/>
            </a:endParaRPr>
          </a:p>
          <a:p>
            <a:r>
              <a:rPr lang="en-US" altLang="ko-KR" dirty="0">
                <a:latin typeface="Noto Sans Demilight"/>
              </a:rPr>
              <a:t>=&gt; normalization</a:t>
            </a:r>
            <a:r>
              <a:rPr lang="ko-KR" altLang="en-US" dirty="0">
                <a:latin typeface="Noto Sans Demilight"/>
              </a:rPr>
              <a:t> 제거 시 </a:t>
            </a:r>
            <a:r>
              <a:rPr lang="en-US" altLang="ko-KR" dirty="0">
                <a:latin typeface="Noto Sans Demilight"/>
              </a:rPr>
              <a:t>blob like artifact </a:t>
            </a:r>
            <a:r>
              <a:rPr lang="ko-KR" altLang="en-US" dirty="0">
                <a:latin typeface="Noto Sans Demilight"/>
              </a:rPr>
              <a:t>가 사라짐</a:t>
            </a:r>
            <a:r>
              <a:rPr lang="en-US" altLang="ko-KR" dirty="0">
                <a:latin typeface="Noto Sans Demilight"/>
              </a:rPr>
              <a:t>.</a:t>
            </a:r>
            <a:endParaRPr lang="en-US" dirty="0">
              <a:latin typeface="Noto Sans Demiligh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690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19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2 (CVPR 2020)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13C198F-8071-202F-ED40-8B91041B0FDE}"/>
              </a:ext>
            </a:extLst>
          </p:cNvPr>
          <p:cNvSpPr txBox="1"/>
          <p:nvPr/>
        </p:nvSpPr>
        <p:spPr>
          <a:xfrm>
            <a:off x="510752" y="1176484"/>
            <a:ext cx="61258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2) Phase artifact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92C07F5-9C93-AF0F-2819-8D781E99E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626" y="1527779"/>
            <a:ext cx="5981492" cy="4074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9FABBB-3A4A-5685-B59F-3343EF027DBF}"/>
              </a:ext>
            </a:extLst>
          </p:cNvPr>
          <p:cNvSpPr txBox="1"/>
          <p:nvPr/>
        </p:nvSpPr>
        <p:spPr>
          <a:xfrm>
            <a:off x="2702626" y="569706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effectLst/>
                <a:latin typeface="Noto Sans Demilight"/>
              </a:rPr>
              <a:t>치아나 눈 등이 특정 위치에 고정되는 현상</a:t>
            </a:r>
            <a:r>
              <a:rPr lang="en-US" altLang="ko-KR" b="0" i="0" dirty="0">
                <a:effectLst/>
                <a:latin typeface="Noto Sans Demiligh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52017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PGGAN (ICLR 2018)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89783693-3568-A4DA-EF9C-BC464BA2C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718" y="1167768"/>
            <a:ext cx="8657307" cy="5043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09DF5E-B120-BBCC-F5BB-9C4E1E540FA4}"/>
              </a:ext>
            </a:extLst>
          </p:cNvPr>
          <p:cNvSpPr txBox="1"/>
          <p:nvPr/>
        </p:nvSpPr>
        <p:spPr>
          <a:xfrm>
            <a:off x="1145774" y="6171686"/>
            <a:ext cx="99004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0" i="0" dirty="0">
                <a:effectLst/>
                <a:latin typeface="Noto Sans Demilight"/>
              </a:rPr>
              <a:t>낮은 해상도의 이미지</a:t>
            </a:r>
            <a:r>
              <a:rPr lang="en-US" altLang="ko-KR" b="0" i="0" dirty="0">
                <a:effectLst/>
                <a:latin typeface="Noto Sans Demilight"/>
              </a:rPr>
              <a:t>(4x4)</a:t>
            </a:r>
            <a:r>
              <a:rPr lang="ko-KR" altLang="en-US" b="0" i="0" dirty="0">
                <a:effectLst/>
                <a:latin typeface="Noto Sans Demilight"/>
              </a:rPr>
              <a:t> </a:t>
            </a:r>
            <a:r>
              <a:rPr lang="ko-KR" altLang="en-US" dirty="0">
                <a:latin typeface="Noto Sans Demilight"/>
              </a:rPr>
              <a:t>부터 시작하여 </a:t>
            </a:r>
            <a:r>
              <a:rPr lang="ko-KR" altLang="en-US" b="0" i="0" dirty="0">
                <a:effectLst/>
                <a:latin typeface="Noto Sans Demilight"/>
              </a:rPr>
              <a:t>고해상도 이미지</a:t>
            </a:r>
            <a:r>
              <a:rPr lang="en-US" altLang="ko-KR" b="0" i="0" dirty="0">
                <a:effectLst/>
                <a:latin typeface="Noto Sans Demilight"/>
              </a:rPr>
              <a:t>(1024x1024)</a:t>
            </a:r>
            <a:r>
              <a:rPr lang="ko-KR" altLang="en-US" b="0" i="0" dirty="0">
                <a:effectLst/>
                <a:latin typeface="Noto Sans Demilight"/>
              </a:rPr>
              <a:t>를 만드는 방법을 학습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508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2 (CVPR 2020)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2" name="Picture 4">
            <a:extLst>
              <a:ext uri="{FF2B5EF4-FFF2-40B4-BE49-F238E27FC236}">
                <a16:creationId xmlns:a16="http://schemas.microsoft.com/office/drawing/2014/main" id="{85310387-A998-6F80-1CD8-E0A6B0DF56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674"/>
          <a:stretch/>
        </p:blipFill>
        <p:spPr bwMode="auto">
          <a:xfrm>
            <a:off x="622645" y="1681829"/>
            <a:ext cx="4858693" cy="3102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445FDF-C7F4-D83E-1C58-A875BBA42E55}"/>
              </a:ext>
            </a:extLst>
          </p:cNvPr>
          <p:cNvSpPr txBox="1"/>
          <p:nvPr/>
        </p:nvSpPr>
        <p:spPr>
          <a:xfrm>
            <a:off x="480207" y="1109764"/>
            <a:ext cx="100022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i="0" dirty="0">
                <a:effectLst/>
                <a:latin typeface="Noto Sans Demilight"/>
              </a:rPr>
              <a:t>A high-resolution image generation method instead of Progressive Growing</a:t>
            </a:r>
            <a:endParaRPr lang="en-US" sz="2400" b="0" i="0" dirty="0">
              <a:effectLst/>
              <a:latin typeface="Noto Sans" panose="020B050204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B601E-4C08-2729-2F5D-FEA8A55748AD}"/>
              </a:ext>
            </a:extLst>
          </p:cNvPr>
          <p:cNvSpPr txBox="1"/>
          <p:nvPr/>
        </p:nvSpPr>
        <p:spPr>
          <a:xfrm>
            <a:off x="5552661" y="2024888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effectLst/>
                <a:latin typeface="Noto Sans Demilight"/>
              </a:rPr>
              <a:t>각 </a:t>
            </a:r>
            <a:r>
              <a:rPr lang="en-US" altLang="ko-KR" b="0" i="0" dirty="0">
                <a:effectLst/>
                <a:latin typeface="Noto Sans Demilight"/>
              </a:rPr>
              <a:t>Generator</a:t>
            </a:r>
            <a:r>
              <a:rPr lang="ko-KR" altLang="en-US" dirty="0">
                <a:latin typeface="Noto Sans Demilight"/>
              </a:rPr>
              <a:t>가</a:t>
            </a:r>
            <a:r>
              <a:rPr lang="ko-KR" altLang="en-US" b="0" i="0" dirty="0">
                <a:effectLst/>
                <a:latin typeface="Noto Sans Demilight"/>
              </a:rPr>
              <a:t> 독립되어 있어</a:t>
            </a:r>
            <a:r>
              <a:rPr lang="en-US" altLang="ko-KR" dirty="0">
                <a:latin typeface="Noto Sans Demilight"/>
              </a:rPr>
              <a:t> </a:t>
            </a:r>
            <a:r>
              <a:rPr lang="ko-KR" altLang="en-US" dirty="0">
                <a:latin typeface="Noto Sans Demilight"/>
              </a:rPr>
              <a:t>얼굴과 맞지 않는 </a:t>
            </a:r>
            <a:r>
              <a:rPr lang="en-US" altLang="ko-KR" dirty="0">
                <a:latin typeface="Noto Sans Demilight"/>
              </a:rPr>
              <a:t>feature</a:t>
            </a:r>
            <a:r>
              <a:rPr lang="ko-KR" altLang="en-US" dirty="0">
                <a:latin typeface="Noto Sans Demilight"/>
              </a:rPr>
              <a:t>를 생성하는 경향</a:t>
            </a:r>
            <a:r>
              <a:rPr lang="en-US" altLang="ko-KR" dirty="0">
                <a:latin typeface="Noto Sans Demilight"/>
              </a:rPr>
              <a:t>.</a:t>
            </a:r>
          </a:p>
          <a:p>
            <a:endParaRPr lang="en-US" altLang="ko-KR" dirty="0">
              <a:latin typeface="Noto Sans Demilight"/>
            </a:endParaRPr>
          </a:p>
          <a:p>
            <a:r>
              <a:rPr lang="en-US" altLang="ko-KR" b="0" i="0" dirty="0">
                <a:effectLst/>
                <a:latin typeface="Noto Sans Demilight"/>
              </a:rPr>
              <a:t>Progressive Growing</a:t>
            </a:r>
            <a:r>
              <a:rPr lang="ko-KR" altLang="en-US" b="0" i="0" dirty="0">
                <a:effectLst/>
                <a:latin typeface="Noto Sans Demilight"/>
              </a:rPr>
              <a:t>을 사용하지 않는 생성 방법 제안</a:t>
            </a:r>
            <a:endParaRPr lang="en-US" altLang="ko-KR" b="0" i="0" dirty="0">
              <a:effectLst/>
              <a:latin typeface="Noto Sans Demilight"/>
            </a:endParaRPr>
          </a:p>
          <a:p>
            <a:endParaRPr lang="en-US" altLang="ko-KR" dirty="0">
              <a:latin typeface="Noto Sans Demilight"/>
            </a:endParaRPr>
          </a:p>
          <a:p>
            <a:r>
              <a:rPr lang="en-US" altLang="ko-KR" b="0" i="0" dirty="0">
                <a:effectLst/>
                <a:latin typeface="Noto Sans Demilight"/>
              </a:rPr>
              <a:t>MSG-GAN</a:t>
            </a:r>
            <a:r>
              <a:rPr lang="ko-KR" altLang="en-US" dirty="0">
                <a:latin typeface="Noto Sans Demilight"/>
              </a:rPr>
              <a:t> 구조와 비슷한 후보</a:t>
            </a:r>
            <a:r>
              <a:rPr lang="en-US" altLang="ko-KR" dirty="0">
                <a:latin typeface="Noto Sans Demilight"/>
              </a:rPr>
              <a:t>(B, C) </a:t>
            </a:r>
            <a:r>
              <a:rPr lang="ko-KR" altLang="en-US" dirty="0">
                <a:latin typeface="Noto Sans Demilight"/>
              </a:rPr>
              <a:t>제시</a:t>
            </a:r>
            <a:r>
              <a:rPr lang="en-US" altLang="ko-KR" dirty="0">
                <a:latin typeface="Noto Sans Demilight"/>
              </a:rPr>
              <a:t>.</a:t>
            </a:r>
            <a:endParaRPr lang="en-US" dirty="0">
              <a:latin typeface="Noto Sans Demilight"/>
            </a:endParaRPr>
          </a:p>
          <a:p>
            <a:endParaRPr lang="en-US" dirty="0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FBF50B1C-FAE4-73A7-AFC4-37DF63D49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25" y="4759033"/>
            <a:ext cx="4763613" cy="2098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584D20-70B8-F5C5-D344-6B2EAA11D78C}"/>
              </a:ext>
            </a:extLst>
          </p:cNvPr>
          <p:cNvSpPr txBox="1"/>
          <p:nvPr/>
        </p:nvSpPr>
        <p:spPr>
          <a:xfrm>
            <a:off x="5729458" y="4759033"/>
            <a:ext cx="574481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Noto Sans Demilight"/>
              </a:rPr>
              <a:t>Generator</a:t>
            </a:r>
            <a:r>
              <a:rPr lang="ko-KR" altLang="en-US" dirty="0">
                <a:latin typeface="Noto Sans Demilight"/>
              </a:rPr>
              <a:t>와 </a:t>
            </a:r>
            <a:r>
              <a:rPr lang="en-US" altLang="ko-KR" dirty="0">
                <a:latin typeface="Noto Sans Demilight"/>
              </a:rPr>
              <a:t>Discriminator</a:t>
            </a:r>
            <a:r>
              <a:rPr lang="ko-KR" altLang="en-US" dirty="0">
                <a:latin typeface="Noto Sans Demilight"/>
              </a:rPr>
              <a:t>의 모든 조합을 사용하여 실험</a:t>
            </a:r>
            <a:endParaRPr lang="en-US" altLang="ko-KR" dirty="0">
              <a:latin typeface="Noto Sans Demilight"/>
            </a:endParaRPr>
          </a:p>
          <a:p>
            <a:endParaRPr lang="en-US" altLang="ko-KR" dirty="0">
              <a:latin typeface="Noto Sans Demilight"/>
            </a:endParaRPr>
          </a:p>
          <a:p>
            <a:r>
              <a:rPr lang="en-US" altLang="ko-KR" b="0" i="0" dirty="0">
                <a:effectLst/>
                <a:latin typeface="Noto Sans Demilight"/>
              </a:rPr>
              <a:t>Generator B -&gt; </a:t>
            </a:r>
            <a:r>
              <a:rPr lang="en-US" altLang="ko-KR" dirty="0">
                <a:latin typeface="Noto Sans Demilight"/>
              </a:rPr>
              <a:t>PPL</a:t>
            </a:r>
            <a:r>
              <a:rPr lang="ko-KR" altLang="en-US" dirty="0">
                <a:latin typeface="Noto Sans Demilight"/>
              </a:rPr>
              <a:t> 개선</a:t>
            </a:r>
            <a:endParaRPr lang="en-US" altLang="ko-KR" b="0" i="0" dirty="0">
              <a:effectLst/>
              <a:latin typeface="Noto Sans Demilight"/>
            </a:endParaRPr>
          </a:p>
          <a:p>
            <a:r>
              <a:rPr lang="en-US" altLang="ko-KR" b="0" i="0" dirty="0">
                <a:effectLst/>
                <a:latin typeface="Noto Sans Demilight"/>
              </a:rPr>
              <a:t>Discriminator C -&gt; FID</a:t>
            </a:r>
            <a:r>
              <a:rPr lang="ko-KR" altLang="en-US" dirty="0">
                <a:latin typeface="Noto Sans Demilight"/>
              </a:rPr>
              <a:t> 개선</a:t>
            </a:r>
            <a:endParaRPr lang="en-US" altLang="ko-KR" dirty="0">
              <a:latin typeface="Noto Sans Demilight"/>
            </a:endParaRPr>
          </a:p>
          <a:p>
            <a:endParaRPr lang="en-US" altLang="ko-KR" dirty="0">
              <a:latin typeface="Noto Sans Demilight"/>
            </a:endParaRPr>
          </a:p>
          <a:p>
            <a:r>
              <a:rPr lang="ko-KR" altLang="en-US" dirty="0">
                <a:latin typeface="Noto Sans Demilight"/>
              </a:rPr>
              <a:t>최종적으로 이 구조 채택</a:t>
            </a:r>
            <a:r>
              <a:rPr lang="en-US" altLang="ko-KR" dirty="0">
                <a:latin typeface="Noto Sans Demiligh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1843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21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2 (CVPR 2020)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>
            <a:extLst>
              <a:ext uri="{FF2B5EF4-FFF2-40B4-BE49-F238E27FC236}">
                <a16:creationId xmlns:a16="http://schemas.microsoft.com/office/drawing/2014/main" id="{19F684CC-D39C-6D95-2E71-D28803E1B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2863" y="1244815"/>
            <a:ext cx="5423176" cy="5414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601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22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2 (CVPR 2020)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>
            <a:extLst>
              <a:ext uri="{FF2B5EF4-FFF2-40B4-BE49-F238E27FC236}">
                <a16:creationId xmlns:a16="http://schemas.microsoft.com/office/drawing/2014/main" id="{21D85869-21AB-2AE3-9D5E-EDBFBE8A64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657" y="1294505"/>
            <a:ext cx="8302211" cy="533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E0E2EE-6400-D0F9-4ED9-FDA0CFDEF8C3}"/>
              </a:ext>
            </a:extLst>
          </p:cNvPr>
          <p:cNvSpPr txBox="1"/>
          <p:nvPr/>
        </p:nvSpPr>
        <p:spPr>
          <a:xfrm>
            <a:off x="9318186" y="2120348"/>
            <a:ext cx="22112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학습 시간</a:t>
            </a:r>
            <a:endParaRPr lang="en-US" altLang="ko-KR" dirty="0"/>
          </a:p>
          <a:p>
            <a:r>
              <a:rPr lang="en-US" altLang="ko-KR" dirty="0"/>
              <a:t>(V100 * 8)</a:t>
            </a:r>
          </a:p>
          <a:p>
            <a:endParaRPr lang="en-US" altLang="ko-KR" dirty="0"/>
          </a:p>
          <a:p>
            <a:r>
              <a:rPr lang="en-US" dirty="0"/>
              <a:t>FFHQ: 9</a:t>
            </a:r>
            <a:r>
              <a:rPr lang="ko-KR" altLang="en-US" dirty="0"/>
              <a:t>일</a:t>
            </a:r>
            <a:endParaRPr lang="en-US" altLang="ko-KR" dirty="0"/>
          </a:p>
          <a:p>
            <a:r>
              <a:rPr lang="en-US" dirty="0"/>
              <a:t>LSUN CAR: 13</a:t>
            </a:r>
            <a:r>
              <a:rPr lang="ko-KR" altLang="en-US" dirty="0"/>
              <a:t>일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162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PGGAN (ICLR 2018)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3D369F-C7E5-AC15-C616-ABF7C69907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0534" y="1410767"/>
            <a:ext cx="7507834" cy="3779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2AF84B-1C29-CE9B-7AE2-FAED578AB9F8}"/>
              </a:ext>
            </a:extLst>
          </p:cNvPr>
          <p:cNvSpPr txBox="1"/>
          <p:nvPr/>
        </p:nvSpPr>
        <p:spPr>
          <a:xfrm>
            <a:off x="247147" y="5466178"/>
            <a:ext cx="108924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Noto Sans Demilight"/>
              </a:rPr>
              <a:t>Generator</a:t>
            </a:r>
            <a:r>
              <a:rPr lang="ko-KR" altLang="en-US" dirty="0">
                <a:latin typeface="Noto Sans Demilight"/>
              </a:rPr>
              <a:t>는 </a:t>
            </a:r>
            <a:r>
              <a:rPr lang="el-GR" b="0" i="0" dirty="0">
                <a:effectLst/>
                <a:latin typeface="MJXc-TeX-math-I"/>
              </a:rPr>
              <a:t>α</a:t>
            </a:r>
            <a:r>
              <a:rPr lang="ko-KR" altLang="en-US" dirty="0">
                <a:latin typeface="MJXc-TeX-math-I"/>
              </a:rPr>
              <a:t>에 따라 </a:t>
            </a:r>
            <a:r>
              <a:rPr lang="ko-KR" altLang="en-US" b="0" i="0" dirty="0">
                <a:effectLst/>
                <a:latin typeface="Noto Sans Demilight"/>
              </a:rPr>
              <a:t>이전 레이어와 새로운 레이어의 </a:t>
            </a:r>
            <a:r>
              <a:rPr lang="en-US" altLang="ko-KR" b="0" i="0" dirty="0">
                <a:effectLst/>
                <a:latin typeface="Noto Sans Demilight"/>
              </a:rPr>
              <a:t>output</a:t>
            </a:r>
            <a:r>
              <a:rPr lang="ko-KR" altLang="en-US" b="0" i="0" dirty="0">
                <a:effectLst/>
                <a:latin typeface="Noto Sans Demilight"/>
              </a:rPr>
              <a:t>을 적절하게 더해서 </a:t>
            </a:r>
            <a:r>
              <a:rPr lang="en-US" altLang="ko-KR" b="0" i="0" dirty="0">
                <a:effectLst/>
                <a:latin typeface="Noto Sans Demilight"/>
              </a:rPr>
              <a:t>Discriminator</a:t>
            </a:r>
            <a:r>
              <a:rPr lang="ko-KR" altLang="en-US" b="0" i="0" dirty="0">
                <a:effectLst/>
                <a:latin typeface="Noto Sans Demilight"/>
              </a:rPr>
              <a:t>에게 제시</a:t>
            </a:r>
            <a:endParaRPr lang="en-US" altLang="ko-KR" b="0" i="0" dirty="0">
              <a:effectLst/>
              <a:latin typeface="Noto Sans D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713546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>
            <a:extLst>
              <a:ext uri="{FF2B5EF4-FFF2-40B4-BE49-F238E27FC236}">
                <a16:creationId xmlns:a16="http://schemas.microsoft.com/office/drawing/2014/main" id="{9D2D8A67-445C-13A2-D51A-C1E81534F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038" y="1279203"/>
            <a:ext cx="8464826" cy="4299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57D16DC-3063-1615-2E7C-E802BD163FF8}"/>
              </a:ext>
            </a:extLst>
          </p:cNvPr>
          <p:cNvSpPr txBox="1"/>
          <p:nvPr/>
        </p:nvSpPr>
        <p:spPr>
          <a:xfrm>
            <a:off x="1686063" y="5835509"/>
            <a:ext cx="81767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다양한 고해상도의 </a:t>
            </a:r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human face dataset (</a:t>
            </a:r>
            <a:r>
              <a:rPr lang="en-US" b="0" i="0" dirty="0">
                <a:effectLst/>
                <a:latin typeface="AppleSDGothicNeo"/>
              </a:rPr>
              <a:t>Flickr-Faces-HQ, </a:t>
            </a:r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FFHQ)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를 소개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271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868F20-C5DD-CFCD-4D46-1E54E128E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314" y="1167888"/>
            <a:ext cx="7366274" cy="4368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5B7FC83-E851-BBB7-4DFA-CF90088342BD}"/>
              </a:ext>
            </a:extLst>
          </p:cNvPr>
          <p:cNvSpPr txBox="1"/>
          <p:nvPr/>
        </p:nvSpPr>
        <p:spPr>
          <a:xfrm>
            <a:off x="1556255" y="5512344"/>
            <a:ext cx="90794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0" i="0" dirty="0">
                <a:effectLst/>
                <a:latin typeface="Noto Sans Demilight"/>
              </a:rPr>
              <a:t>Warping: </a:t>
            </a:r>
            <a:r>
              <a:rPr lang="ko-KR" altLang="en-US" b="0" i="0" dirty="0">
                <a:effectLst/>
                <a:latin typeface="Noto Sans Demilight"/>
              </a:rPr>
              <a:t>학습 데이터가 전체 데이터의 분포를 다 담지 못하는 경우 생성</a:t>
            </a:r>
            <a:endParaRPr lang="en-US" altLang="ko-KR" b="0" i="0" dirty="0">
              <a:effectLst/>
              <a:latin typeface="Noto Sans Demilight"/>
            </a:endParaRPr>
          </a:p>
          <a:p>
            <a:pPr algn="ctr"/>
            <a:r>
              <a:rPr lang="en-US" altLang="ko-KR" b="0" i="0" dirty="0">
                <a:effectLst/>
                <a:latin typeface="Noto Sans Demilight"/>
              </a:rPr>
              <a:t>style</a:t>
            </a:r>
            <a:r>
              <a:rPr lang="ko-KR" altLang="en-US" dirty="0">
                <a:latin typeface="Noto Sans Demilight"/>
              </a:rPr>
              <a:t>에</a:t>
            </a:r>
            <a:r>
              <a:rPr lang="ko-KR" altLang="en-US" b="0" i="0" dirty="0">
                <a:effectLst/>
                <a:latin typeface="Noto Sans Demilight"/>
              </a:rPr>
              <a:t> 급진적인 변화를 주며</a:t>
            </a:r>
            <a:r>
              <a:rPr lang="en-US" altLang="ko-KR" b="0" i="0" dirty="0">
                <a:effectLst/>
                <a:latin typeface="Noto Sans Demilight"/>
              </a:rPr>
              <a:t>, </a:t>
            </a:r>
            <a:r>
              <a:rPr lang="en-US" altLang="ko-KR" dirty="0">
                <a:latin typeface="Noto Sans Demilight"/>
              </a:rPr>
              <a:t>z</a:t>
            </a:r>
            <a:r>
              <a:rPr lang="ko-KR" altLang="en-US" dirty="0">
                <a:latin typeface="Noto Sans Demilight"/>
              </a:rPr>
              <a:t>로부터 </a:t>
            </a:r>
            <a:r>
              <a:rPr lang="ko-KR" altLang="en-US" b="0" i="0" dirty="0">
                <a:effectLst/>
                <a:latin typeface="Noto Sans Demilight"/>
              </a:rPr>
              <a:t>생성된 이미지 역시 급격하게 변함</a:t>
            </a:r>
            <a:endParaRPr lang="en-US" altLang="ko-KR" b="0" i="0" dirty="0">
              <a:effectLst/>
              <a:latin typeface="Noto Sans Demilight"/>
            </a:endParaRPr>
          </a:p>
        </p:txBody>
      </p:sp>
    </p:spTree>
    <p:extLst>
      <p:ext uri="{BB962C8B-B14F-4D97-AF65-F5344CB8AC3E}">
        <p14:creationId xmlns:p14="http://schemas.microsoft.com/office/powerpoint/2010/main" val="4234874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BAA39F8C-A6A4-AA52-3808-899022E1AC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763" y="1937614"/>
            <a:ext cx="7953375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A4F9A2-99E7-FF31-C4FD-C07549425382}"/>
              </a:ext>
            </a:extLst>
          </p:cNvPr>
          <p:cNvSpPr txBox="1"/>
          <p:nvPr/>
        </p:nvSpPr>
        <p:spPr>
          <a:xfrm>
            <a:off x="882051" y="5576581"/>
            <a:ext cx="10427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W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는 학습 데이터셋의 분포와 비슷한 모양으로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mapping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되기 때문에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latent space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가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disentangle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하게 된다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rgbClr val="333333"/>
              </a:solidFill>
              <a:effectLst/>
              <a:latin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791572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BC28AF97-55F3-250E-F7F5-E8F479B3C0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1"/>
          <a:stretch/>
        </p:blipFill>
        <p:spPr bwMode="auto">
          <a:xfrm>
            <a:off x="59634" y="3097268"/>
            <a:ext cx="11729737" cy="127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62ADCC-BA53-F1F2-BB63-5877C710B403}"/>
              </a:ext>
            </a:extLst>
          </p:cNvPr>
          <p:cNvSpPr txBox="1"/>
          <p:nvPr/>
        </p:nvSpPr>
        <p:spPr>
          <a:xfrm>
            <a:off x="435572" y="1414394"/>
            <a:ext cx="50396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i="0" dirty="0">
                <a:solidFill>
                  <a:srgbClr val="333333"/>
                </a:solidFill>
                <a:effectLst/>
                <a:latin typeface="AppleSDGothicNeo"/>
              </a:rPr>
              <a:t>Loss Function: WGAN-GP</a:t>
            </a:r>
            <a:endParaRPr lang="en-US" sz="2800" b="0" i="0" dirty="0">
              <a:solidFill>
                <a:srgbClr val="000000"/>
              </a:solidFill>
              <a:effectLst/>
              <a:latin typeface="AppleSDGothicNe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D20DCD-B3EA-6FFC-B57A-EBF087C9857F}"/>
              </a:ext>
            </a:extLst>
          </p:cNvPr>
          <p:cNvSpPr txBox="1"/>
          <p:nvPr/>
        </p:nvSpPr>
        <p:spPr>
          <a:xfrm>
            <a:off x="2474476" y="4947991"/>
            <a:ext cx="69973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0" i="0" dirty="0">
                <a:solidFill>
                  <a:srgbClr val="333333"/>
                </a:solidFill>
                <a:effectLst/>
                <a:latin typeface="AppleSDGothicNeo"/>
              </a:rPr>
              <a:t>1-Lipshichtz </a:t>
            </a:r>
            <a:r>
              <a:rPr lang="ko-KR" altLang="en-US" sz="2000" b="0" i="0" dirty="0">
                <a:solidFill>
                  <a:srgbClr val="333333"/>
                </a:solidFill>
                <a:effectLst/>
                <a:latin typeface="AppleSDGothicNeo"/>
              </a:rPr>
              <a:t>조건을 만족하도록 하여 안정적인 학습을 유도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45453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8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>
            <a:extLst>
              <a:ext uri="{FF2B5EF4-FFF2-40B4-BE49-F238E27FC236}">
                <a16:creationId xmlns:a16="http://schemas.microsoft.com/office/drawing/2014/main" id="{1F908483-72E3-4991-D72A-29A0777B9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1469" y="1346911"/>
            <a:ext cx="4426681" cy="5095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D40890-13C5-D6A0-FDF9-6F1B8EB6B309}"/>
              </a:ext>
            </a:extLst>
          </p:cNvPr>
          <p:cNvSpPr txBox="1"/>
          <p:nvPr/>
        </p:nvSpPr>
        <p:spPr>
          <a:xfrm>
            <a:off x="809947" y="1772859"/>
            <a:ext cx="5160158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en-US" altLang="ko-KR" sz="2800" b="1" i="0" dirty="0">
                <a:solidFill>
                  <a:srgbClr val="333333"/>
                </a:solidFill>
                <a:effectLst/>
                <a:latin typeface="Noto Sans Demilight"/>
              </a:rPr>
              <a:t>Mapping network</a:t>
            </a:r>
            <a:endParaRPr lang="en-US" altLang="ko-KR" sz="2800" b="1" dirty="0">
              <a:solidFill>
                <a:srgbClr val="333333"/>
              </a:solidFill>
              <a:latin typeface="Noto Sans Demilight"/>
            </a:endParaRPr>
          </a:p>
          <a:p>
            <a:pPr algn="l" latinLnBrk="1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33333"/>
              </a:solidFill>
              <a:effectLst/>
              <a:latin typeface="Noto Sans Demilight"/>
            </a:endParaRPr>
          </a:p>
          <a:p>
            <a:pPr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w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의 각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element</a:t>
            </a:r>
            <a:r>
              <a:rPr lang="ko-KR" altLang="en-US" dirty="0">
                <a:solidFill>
                  <a:srgbClr val="333333"/>
                </a:solidFill>
                <a:latin typeface="Noto Sans Demilight"/>
              </a:rPr>
              <a:t>를 조절해서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 </a:t>
            </a:r>
            <a:r>
              <a:rPr lang="ko-KR" altLang="en-US" dirty="0">
                <a:solidFill>
                  <a:srgbClr val="333333"/>
                </a:solidFill>
                <a:latin typeface="Noto Sans Demilight"/>
              </a:rPr>
              <a:t>개별적인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visual feature</a:t>
            </a:r>
            <a:r>
              <a:rPr lang="ko-KR" altLang="en-US" dirty="0">
                <a:solidFill>
                  <a:srgbClr val="333333"/>
                </a:solidFill>
                <a:latin typeface="Noto Sans Demilight"/>
              </a:rPr>
              <a:t>를 바꿀 수 있도록 함</a:t>
            </a:r>
            <a:r>
              <a:rPr lang="en-US" altLang="ko-KR" dirty="0">
                <a:solidFill>
                  <a:srgbClr val="333333"/>
                </a:solidFill>
                <a:latin typeface="Noto Sans Demilight"/>
              </a:rPr>
              <a:t>.</a:t>
            </a:r>
          </a:p>
          <a:p>
            <a:pPr algn="l" latinLnBrk="1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333333"/>
              </a:solidFill>
              <a:latin typeface="Noto Sans Demilight"/>
            </a:endParaRPr>
          </a:p>
          <a:p>
            <a:pPr algn="l" latinLnBrk="1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333333"/>
                </a:solidFill>
                <a:latin typeface="Noto Sans Demilight"/>
              </a:rPr>
              <a:t> 8</a:t>
            </a:r>
            <a:r>
              <a:rPr lang="ko-KR" altLang="en-US" dirty="0">
                <a:solidFill>
                  <a:srgbClr val="333333"/>
                </a:solidFill>
                <a:latin typeface="Noto Sans Demilight"/>
              </a:rPr>
              <a:t>개의 </a:t>
            </a:r>
            <a:r>
              <a:rPr lang="en-US" altLang="ko-KR" dirty="0">
                <a:solidFill>
                  <a:srgbClr val="333333"/>
                </a:solidFill>
                <a:latin typeface="Noto Sans Demilight"/>
              </a:rPr>
              <a:t>fc layer </a:t>
            </a:r>
            <a:r>
              <a:rPr lang="ko-KR" altLang="en-US" dirty="0">
                <a:solidFill>
                  <a:srgbClr val="333333"/>
                </a:solidFill>
                <a:latin typeface="Noto Sans Demilight"/>
              </a:rPr>
              <a:t>사용</a:t>
            </a:r>
            <a:r>
              <a:rPr lang="en-US" altLang="ko-KR" dirty="0">
                <a:solidFill>
                  <a:srgbClr val="333333"/>
                </a:solidFill>
                <a:latin typeface="Noto Sans Demilight"/>
              </a:rPr>
              <a:t>, z -&gt; w</a:t>
            </a:r>
            <a:r>
              <a:rPr lang="ko-KR" altLang="en-US" dirty="0">
                <a:solidFill>
                  <a:srgbClr val="333333"/>
                </a:solidFill>
                <a:latin typeface="Noto Sans Demilight"/>
              </a:rPr>
              <a:t>로 </a:t>
            </a:r>
            <a:r>
              <a:rPr lang="en-US" altLang="ko-KR" dirty="0">
                <a:solidFill>
                  <a:srgbClr val="333333"/>
                </a:solidFill>
                <a:latin typeface="Noto Sans Demilight"/>
              </a:rPr>
              <a:t>mapping</a:t>
            </a:r>
          </a:p>
          <a:p>
            <a:pPr algn="l" latinLnBrk="1">
              <a:buFont typeface="Arial" panose="020B0604020202020204" pitchFamily="34" charset="0"/>
              <a:buChar char="•"/>
            </a:pPr>
            <a:endParaRPr lang="ko-KR" altLang="en-US" b="0" i="0" dirty="0">
              <a:solidFill>
                <a:srgbClr val="333333"/>
              </a:solidFill>
              <a:effectLst/>
              <a:latin typeface="Noto Sans KR"/>
            </a:endParaRPr>
          </a:p>
          <a:p>
            <a:pPr algn="l" latinLnBrk="1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 z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와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w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는 동일한 크기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(512*1)</a:t>
            </a:r>
          </a:p>
          <a:p>
            <a:pPr algn="l" latinLnBrk="1">
              <a:buFont typeface="Arial" panose="020B0604020202020204" pitchFamily="34" charset="0"/>
              <a:buChar char="•"/>
            </a:pPr>
            <a:endParaRPr lang="ko-KR" altLang="en-US" b="0" i="0" dirty="0">
              <a:solidFill>
                <a:srgbClr val="333333"/>
              </a:solidFill>
              <a:effectLst/>
              <a:latin typeface="Noto Sans KR"/>
            </a:endParaRPr>
          </a:p>
          <a:p>
            <a:pPr algn="l" latinLnBrk="1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333333"/>
                </a:solidFill>
                <a:latin typeface="Noto Sans Demilight"/>
              </a:rPr>
              <a:t>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mapping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된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w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를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synthesis network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의 각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scale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에 입력으로 넣어 학습</a:t>
            </a:r>
            <a:br>
              <a:rPr lang="ko-KR" alt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522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72" y="10736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sz="36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StyleGAN</a:t>
            </a:r>
            <a:r>
              <a:rPr lang="en-US" alt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 (CVPR 2019)</a:t>
            </a:r>
            <a:endParaRPr lang="ko-Kore-KR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직선 연결선[R] 5">
            <a:extLst>
              <a:ext uri="{FF2B5EF4-FFF2-40B4-BE49-F238E27FC236}">
                <a16:creationId xmlns:a16="http://schemas.microsoft.com/office/drawing/2014/main" id="{AC68EDAA-DE49-6E6F-6383-3BDB9BF74EF5}"/>
              </a:ext>
            </a:extLst>
          </p:cNvPr>
          <p:cNvCxnSpPr>
            <a:cxnSpLocks/>
          </p:cNvCxnSpPr>
          <p:nvPr/>
        </p:nvCxnSpPr>
        <p:spPr>
          <a:xfrm>
            <a:off x="510752" y="1022490"/>
            <a:ext cx="10527398" cy="0"/>
          </a:xfrm>
          <a:prstGeom prst="line">
            <a:avLst/>
          </a:prstGeom>
          <a:ln w="38100">
            <a:solidFill>
              <a:srgbClr val="A03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>
            <a:extLst>
              <a:ext uri="{FF2B5EF4-FFF2-40B4-BE49-F238E27FC236}">
                <a16:creationId xmlns:a16="http://schemas.microsoft.com/office/drawing/2014/main" id="{1F908483-72E3-4991-D72A-29A0777B9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1469" y="1346911"/>
            <a:ext cx="4426681" cy="5095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9151B2-9192-E96E-90AC-C01918D1D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125" y="1197862"/>
            <a:ext cx="5340791" cy="13087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0F2091-BA3E-2EC5-7D88-DFD8F5FDFD1E}"/>
              </a:ext>
            </a:extLst>
          </p:cNvPr>
          <p:cNvSpPr txBox="1"/>
          <p:nvPr/>
        </p:nvSpPr>
        <p:spPr>
          <a:xfrm>
            <a:off x="635939" y="2348053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Tx/>
              <a:buChar char="-"/>
            </a:pPr>
            <a:r>
              <a:rPr lang="en-US" altLang="ko-KR" b="0" i="0" dirty="0">
                <a:effectLst/>
                <a:latin typeface="Noto Sans KR"/>
              </a:rPr>
              <a:t>Generator</a:t>
            </a:r>
            <a:r>
              <a:rPr lang="ko-KR" altLang="en-US" b="0" i="0" dirty="0">
                <a:effectLst/>
                <a:latin typeface="Noto Sans KR"/>
              </a:rPr>
              <a:t>의 각 </a:t>
            </a:r>
            <a:r>
              <a:rPr lang="en-US" altLang="ko-KR" b="0" i="0" dirty="0">
                <a:effectLst/>
                <a:latin typeface="Noto Sans KR"/>
              </a:rPr>
              <a:t>Layer</a:t>
            </a:r>
            <a:r>
              <a:rPr lang="ko-KR" altLang="en-US" dirty="0">
                <a:latin typeface="Noto Sans KR"/>
              </a:rPr>
              <a:t>을 거칠 때 </a:t>
            </a:r>
            <a:r>
              <a:rPr lang="en-US" altLang="ko-KR" dirty="0" err="1">
                <a:latin typeface="Noto Sans KR"/>
              </a:rPr>
              <a:t>AdaIN</a:t>
            </a:r>
            <a:r>
              <a:rPr lang="ko-KR" altLang="en-US" dirty="0">
                <a:latin typeface="Noto Sans KR"/>
              </a:rPr>
              <a:t>을 사용하여 정규화</a:t>
            </a:r>
            <a:endParaRPr lang="en-US" altLang="ko-KR" dirty="0">
              <a:latin typeface="Noto Sans KR"/>
            </a:endParaRPr>
          </a:p>
          <a:p>
            <a:pPr marL="285750" indent="-285750" algn="l">
              <a:buFontTx/>
              <a:buChar char="-"/>
            </a:pPr>
            <a:endParaRPr lang="en-US" altLang="ko-KR" dirty="0">
              <a:latin typeface="Noto Sans KR"/>
            </a:endParaRPr>
          </a:p>
          <a:p>
            <a:pPr marL="285750" indent="-285750" algn="l">
              <a:buFontTx/>
              <a:buChar char="-"/>
            </a:pPr>
            <a:r>
              <a:rPr lang="ko-KR" altLang="en-US" dirty="0">
                <a:latin typeface="Noto Sans KR"/>
              </a:rPr>
              <a:t>한 </a:t>
            </a:r>
            <a:r>
              <a:rPr lang="en-US" altLang="ko-KR" dirty="0">
                <a:latin typeface="Noto Sans KR"/>
              </a:rPr>
              <a:t>style</a:t>
            </a:r>
            <a:r>
              <a:rPr lang="ko-KR" altLang="en-US" dirty="0">
                <a:latin typeface="Noto Sans KR"/>
              </a:rPr>
              <a:t>이 각 </a:t>
            </a:r>
            <a:r>
              <a:rPr lang="en-US" altLang="ko-KR" dirty="0">
                <a:latin typeface="Noto Sans KR"/>
              </a:rPr>
              <a:t>scale</a:t>
            </a:r>
            <a:r>
              <a:rPr lang="ko-KR" altLang="en-US" dirty="0">
                <a:latin typeface="Noto Sans KR"/>
              </a:rPr>
              <a:t>에서 영향을 주도록 분리하는 효과</a:t>
            </a:r>
            <a:endParaRPr lang="en-US" altLang="ko-KR" dirty="0">
              <a:latin typeface="Noto Sans KR"/>
            </a:endParaRPr>
          </a:p>
          <a:p>
            <a:pPr marL="285750" indent="-285750" algn="l">
              <a:buFontTx/>
              <a:buChar char="-"/>
            </a:pPr>
            <a:endParaRPr lang="en-US" altLang="ko-KR" b="0" i="0" dirty="0">
              <a:effectLst/>
              <a:latin typeface="Noto Sans KR"/>
            </a:endParaRPr>
          </a:p>
          <a:p>
            <a:pPr marL="285750" indent="-285750" algn="l">
              <a:buFontTx/>
              <a:buChar char="-"/>
            </a:pPr>
            <a:r>
              <a:rPr lang="ko-KR" altLang="en-US" b="0" i="0" dirty="0">
                <a:effectLst/>
                <a:latin typeface="Noto Sans KR"/>
              </a:rPr>
              <a:t>특정 </a:t>
            </a:r>
            <a:r>
              <a:rPr lang="en-US" altLang="ko-KR" b="0" i="0" dirty="0">
                <a:effectLst/>
                <a:latin typeface="Noto Sans KR"/>
              </a:rPr>
              <a:t>layer</a:t>
            </a:r>
            <a:r>
              <a:rPr lang="ko-KR" altLang="en-US" dirty="0">
                <a:latin typeface="Noto Sans KR"/>
              </a:rPr>
              <a:t>의 </a:t>
            </a:r>
            <a:r>
              <a:rPr lang="en-US" altLang="ko-KR" dirty="0">
                <a:latin typeface="Noto Sans KR"/>
              </a:rPr>
              <a:t>style</a:t>
            </a:r>
            <a:r>
              <a:rPr lang="ko-KR" altLang="en-US" dirty="0">
                <a:latin typeface="Noto Sans KR"/>
              </a:rPr>
              <a:t>은 바로 다음 </a:t>
            </a:r>
            <a:r>
              <a:rPr lang="en-US" altLang="ko-KR" dirty="0">
                <a:latin typeface="Noto Sans KR"/>
              </a:rPr>
              <a:t>conv layer</a:t>
            </a:r>
            <a:r>
              <a:rPr lang="ko-KR" altLang="en-US" dirty="0">
                <a:latin typeface="Noto Sans KR"/>
              </a:rPr>
              <a:t>에만 영향을 주므로</a:t>
            </a:r>
            <a:r>
              <a:rPr lang="en-US" altLang="ko-KR" dirty="0">
                <a:latin typeface="Noto Sans KR"/>
              </a:rPr>
              <a:t>, </a:t>
            </a:r>
            <a:r>
              <a:rPr lang="ko-KR" altLang="en-US" dirty="0">
                <a:latin typeface="Noto Sans KR"/>
              </a:rPr>
              <a:t>각 </a:t>
            </a:r>
            <a:r>
              <a:rPr lang="en-US" altLang="ko-KR" b="0" i="0" dirty="0">
                <a:effectLst/>
                <a:latin typeface="Noto Sans Demilight"/>
              </a:rPr>
              <a:t>layer</a:t>
            </a:r>
            <a:r>
              <a:rPr lang="ko-KR" altLang="en-US" b="0" i="0" dirty="0">
                <a:effectLst/>
                <a:latin typeface="Noto Sans Demilight"/>
              </a:rPr>
              <a:t>의 </a:t>
            </a:r>
            <a:r>
              <a:rPr lang="en-US" altLang="ko-KR" b="0" i="0" dirty="0">
                <a:effectLst/>
                <a:latin typeface="Noto Sans Demilight"/>
              </a:rPr>
              <a:t>style</a:t>
            </a:r>
            <a:r>
              <a:rPr lang="ko-KR" altLang="en-US" b="0" i="0" dirty="0">
                <a:effectLst/>
                <a:latin typeface="Noto Sans Demilight"/>
              </a:rPr>
              <a:t>이 특정한 시각적 특성만 담당하는 것이 </a:t>
            </a:r>
            <a:r>
              <a:rPr lang="ko-KR" altLang="en-US" b="0" i="0" dirty="0" err="1">
                <a:effectLst/>
                <a:latin typeface="Noto Sans Demilight"/>
              </a:rPr>
              <a:t>용이해진다</a:t>
            </a:r>
            <a:r>
              <a:rPr lang="en-US" altLang="ko-KR" b="0" i="0" dirty="0">
                <a:effectLst/>
                <a:latin typeface="Noto Sans Demilight"/>
              </a:rPr>
              <a:t>.</a:t>
            </a:r>
            <a:endParaRPr lang="ko-KR" altLang="en-US" b="0" i="0" dirty="0">
              <a:effectLst/>
              <a:latin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515754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815</Words>
  <Application>Microsoft Office PowerPoint</Application>
  <PresentationFormat>Widescreen</PresentationFormat>
  <Paragraphs>164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AppleSDGothicNeo</vt:lpstr>
      <vt:lpstr>-apple-system</vt:lpstr>
      <vt:lpstr>MJXc-TeX-math-I</vt:lpstr>
      <vt:lpstr>Noto Sans Demilight</vt:lpstr>
      <vt:lpstr>Noto Sans KR</vt:lpstr>
      <vt:lpstr>Arial</vt:lpstr>
      <vt:lpstr>Calibri</vt:lpstr>
      <vt:lpstr>Calibri Light</vt:lpstr>
      <vt:lpstr>Noto Sans</vt:lpstr>
      <vt:lpstr>Office Theme</vt:lpstr>
      <vt:lpstr>PowerPoint Presentation</vt:lpstr>
      <vt:lpstr>PGGAN (ICLR 2018)</vt:lpstr>
      <vt:lpstr>PGGAN (ICLR 2018)</vt:lpstr>
      <vt:lpstr>StyleGAN (CVPR 2019)</vt:lpstr>
      <vt:lpstr>StyleGAN (CVPR 2019)</vt:lpstr>
      <vt:lpstr>StyleGAN (CVPR 2019)</vt:lpstr>
      <vt:lpstr>StyleGAN (CVPR 2019)</vt:lpstr>
      <vt:lpstr>StyleGAN (CVPR 2019)</vt:lpstr>
      <vt:lpstr>StyleGAN (CVPR 2019)</vt:lpstr>
      <vt:lpstr>StyleGAN (CVPR 2019)</vt:lpstr>
      <vt:lpstr>StyleGAN (CVPR 2019)</vt:lpstr>
      <vt:lpstr>StyleGAN (CVPR 2019)</vt:lpstr>
      <vt:lpstr>StyleGAN (CVPR 2019)</vt:lpstr>
      <vt:lpstr>StyleGAN (CVPR 2019)</vt:lpstr>
      <vt:lpstr>StyleGAN (CVPR 2019)</vt:lpstr>
      <vt:lpstr>StyleGAN 2 (CVPR 2020)</vt:lpstr>
      <vt:lpstr>StyleGAN 2 (CVPR 2020)</vt:lpstr>
      <vt:lpstr>StyleGAN 2 (CVPR 2020)</vt:lpstr>
      <vt:lpstr>StyleGAN 2 (CVPR 2020)</vt:lpstr>
      <vt:lpstr>StyleGAN 2 (CVPR 2020)</vt:lpstr>
      <vt:lpstr>StyleGAN 2 (CVPR 2020)</vt:lpstr>
      <vt:lpstr>StyleGAN 2 (CVPR 2020)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Moon Hakjun</dc:creator>
  <cp:lastModifiedBy>Moon Hakjun</cp:lastModifiedBy>
  <cp:revision>2</cp:revision>
  <dcterms:created xsi:type="dcterms:W3CDTF">2023-05-22T16:12:52Z</dcterms:created>
  <dcterms:modified xsi:type="dcterms:W3CDTF">2023-05-23T03:18:35Z</dcterms:modified>
</cp:coreProperties>
</file>

<file path=docProps/thumbnail.jpeg>
</file>